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1" r:id="rId5"/>
    <p:sldId id="262" r:id="rId6"/>
    <p:sldId id="258" r:id="rId7"/>
    <p:sldId id="259" r:id="rId8"/>
    <p:sldId id="260" r:id="rId9"/>
    <p:sldId id="266" r:id="rId10"/>
    <p:sldId id="270" r:id="rId11"/>
    <p:sldId id="268" r:id="rId12"/>
    <p:sldId id="269" r:id="rId13"/>
    <p:sldId id="263" r:id="rId14"/>
    <p:sldId id="264" r:id="rId15"/>
    <p:sldId id="271" r:id="rId16"/>
    <p:sldId id="275" r:id="rId17"/>
    <p:sldId id="265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8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2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7F307-0241-DAFE-43B9-70112A096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959675-DD47-6398-FE41-42F5E8CC4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19551-4D7D-BB0F-864E-1C4F7284D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93CA-24C2-46F4-AF33-46EB39DF00A6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F3CFF6-9A4E-31E7-420D-E24B523CF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DD3194-7CE1-08B8-4733-AD76A4A53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2AE2-B813-498B-86E7-699BA33F6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819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913C6-3756-8D20-E79E-30E702F88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422AF3-71C2-D681-DA36-F89086294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3E41F2-8D63-D0BA-5B18-BD5BD96D0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93CA-24C2-46F4-AF33-46EB39DF00A6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52349-5A5C-B45C-1AD8-925AB1BE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0A14FB-015F-33DC-CFE1-E4AD6EFA4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2AE2-B813-498B-86E7-699BA33F6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56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EE9A27-E4E7-37D2-714B-CF2DD64CDE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39F8B5-10B2-4263-A7E2-B4C937E9E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EC09E-869A-CE50-A0F9-74B7ACFD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93CA-24C2-46F4-AF33-46EB39DF00A6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A27DE7-B6C0-5497-D429-5802EF8BD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47C79-034B-B0CB-8D96-12A4B363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2AE2-B813-498B-86E7-699BA33F6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24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6C21E-98E3-8617-A6C4-C1338B393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CFF0A2-0D24-8126-F033-7BCA9B98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93CA-24C2-46F4-AF33-46EB39DF00A6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163FD8-6C41-75C2-2678-3B5BCB143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354699-BA70-3CC8-D231-732AF638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2AE2-B813-498B-86E7-699BA33F66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27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5192A-58B8-3996-459D-511E34FB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9934F6-0927-26B5-FC5B-AC5ACD0D8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6A8E02-D30A-FA37-3C0C-E676C71BD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93CA-24C2-46F4-AF33-46EB39DF00A6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11D9D2-FB6C-A7F8-67EA-6E1352F86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7F19D-F135-63C5-479C-4244044F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2AE2-B813-498B-86E7-699BA33F66E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C147B3C-4A9B-8794-8E26-24EC36F6AE6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29900"/>
            <a:ext cx="104414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953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F4312-D169-C9B7-C4C5-3B2F1155E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57CEB-F1D6-56FE-BCE0-EBFEB0763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DB3E4E-3D9D-2F7E-4CB6-61332D513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93CA-24C2-46F4-AF33-46EB39DF00A6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87B40-2015-C888-39AE-798F4CD17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E7B4D3-15FF-55EC-9634-1F0AF65AF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2AE2-B813-498B-86E7-699BA33F6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98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00F9CF-9251-C897-471C-BA9E5C0F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89ED86-FD52-5011-8A07-81DE40235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271662-6F8D-F3B1-5C92-B864CD067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C57351-A1E2-CF62-39DD-20E872BD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93CA-24C2-46F4-AF33-46EB39DF00A6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DE406B-596E-D54F-5A88-FCE36C2B0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37751-1189-58B8-7635-5BBBB73F7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2AE2-B813-498B-86E7-699BA33F6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183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23896-FC54-427B-63DE-C0999547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9322C3-B5A7-3EA4-BEAC-C06AA1C4F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2F4DBF-2F8F-5F8F-4C14-5463E249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C7B561-BA59-7EC3-F4FD-C1367E47E6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FADC60-8A05-C2D2-E8BA-98AFB02DC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631FA8-B058-4173-448F-484C58E6C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93CA-24C2-46F4-AF33-46EB39DF00A6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4E445A-51D8-3ED3-0E5A-B180ACF15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84FDAF-68B3-32A2-AD55-7E81BBC9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2AE2-B813-498B-86E7-699BA33F6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855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20D9D-6B0A-33B0-D7C3-18AC8735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4AAFB8-8CD5-6EA5-3B70-AB2D96D43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93CA-24C2-46F4-AF33-46EB39DF00A6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BC88CF-C4A4-DA4D-985A-22DCE0D30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B96B11-EED3-F01B-0B23-D24FCB79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2AE2-B813-498B-86E7-699BA33F6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421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C1801D-AE5B-C0F9-673E-ACE3FE9C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93CA-24C2-46F4-AF33-46EB39DF00A6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D5F186-3D8D-1050-2F01-98DD58130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D9CE2-0EBD-CE9B-4751-B50B8E9E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2AE2-B813-498B-86E7-699BA33F6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69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60844-AE81-33AB-19AA-0D359F996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D9DD2-801D-8E2B-8A88-B62CD0C3E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C14DE9-FFDC-58A3-7338-F1F79FA25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6D99EA-99CE-2A22-34CB-52E305231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93CA-24C2-46F4-AF33-46EB39DF00A6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0FF517-D6AB-90F4-2A0A-206C7EFEA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B62E2E-6D6A-B8F2-15DE-691E62489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2AE2-B813-498B-86E7-699BA33F6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03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CBCC3-0AF9-DDB8-A97F-58C50C939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90E1D3-68A5-CA2C-55BA-128A06F04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9DB762-88E3-CA44-3F7A-94F45DE0D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6422B4-6E06-CBCC-4238-78E6FFCC0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93CA-24C2-46F4-AF33-46EB39DF00A6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6009C1-4FC1-8E71-856E-B7B329038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6F7E81-50D3-E2DC-E4AD-B3F8B3E9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2AE2-B813-498B-86E7-699BA33F6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6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405CC6-69CA-6C34-A1E3-D3E33BD9B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164BDE-2F4B-D858-80EF-72C6BE1D7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F8CAD2-43B6-8151-27BF-63632216CA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A793CA-24C2-46F4-AF33-46EB39DF00A6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9AA56E-15B3-1B57-80BE-0E22F857DD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D8A91-FD54-FB37-5626-B30F500B1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2954" y="63929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22F2AE2-B813-498B-86E7-699BA33F66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EB77F995-8E4E-28F2-3660-913A6E2C5C03}"/>
              </a:ext>
            </a:extLst>
          </p:cNvPr>
          <p:cNvSpPr txBox="1">
            <a:spLocks/>
          </p:cNvSpPr>
          <p:nvPr userDrawn="1"/>
        </p:nvSpPr>
        <p:spPr>
          <a:xfrm>
            <a:off x="9448800" y="639292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2F2AE2-B813-498B-86E7-699BA33F66E4}" type="slidenum">
              <a:rPr lang="ko-KR" altLang="en-US" smtClean="0"/>
              <a:pPr algn="r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33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9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image" Target="../media/image9.svg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3.jpeg"/><Relationship Id="rId15" Type="http://schemas.openxmlformats.org/officeDocument/2006/relationships/image" Target="../media/image19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3.png"/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2.png"/><Relationship Id="rId5" Type="http://schemas.openxmlformats.org/officeDocument/2006/relationships/image" Target="../media/image3.jpeg"/><Relationship Id="rId10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67592A-8ADF-77D4-8623-4142139D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8858" y="3892402"/>
            <a:ext cx="3870346" cy="1049061"/>
          </a:xfrm>
        </p:spPr>
        <p:txBody>
          <a:bodyPr/>
          <a:lstStyle/>
          <a:p>
            <a:r>
              <a:rPr lang="en-US" altLang="ko-KR" dirty="0" err="1"/>
              <a:t>LookatMe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568D4-7990-8923-7B3E-FC2A6EE8D328}"/>
              </a:ext>
            </a:extLst>
          </p:cNvPr>
          <p:cNvSpPr txBox="1"/>
          <p:nvPr/>
        </p:nvSpPr>
        <p:spPr>
          <a:xfrm>
            <a:off x="-196382" y="6381332"/>
            <a:ext cx="1927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/>
              <a:t>Team.</a:t>
            </a:r>
            <a:r>
              <a:rPr lang="ko-KR" altLang="en-US" dirty="0" err="1"/>
              <a:t>지윤정현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F54158-818F-BE68-1662-2314157F6BEB}"/>
              </a:ext>
            </a:extLst>
          </p:cNvPr>
          <p:cNvCxnSpPr>
            <a:cxnSpLocks/>
          </p:cNvCxnSpPr>
          <p:nvPr/>
        </p:nvCxnSpPr>
        <p:spPr>
          <a:xfrm>
            <a:off x="532120" y="3892402"/>
            <a:ext cx="67585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7201B5-5069-03B8-1A1B-CFA933CAED42}"/>
              </a:ext>
            </a:extLst>
          </p:cNvPr>
          <p:cNvSpPr txBox="1"/>
          <p:nvPr/>
        </p:nvSpPr>
        <p:spPr>
          <a:xfrm>
            <a:off x="7290652" y="4950585"/>
            <a:ext cx="1339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/>
              <a:t>강지윤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A084FC-5691-F175-C246-0330576E2254}"/>
              </a:ext>
            </a:extLst>
          </p:cNvPr>
          <p:cNvSpPr txBox="1"/>
          <p:nvPr/>
        </p:nvSpPr>
        <p:spPr>
          <a:xfrm>
            <a:off x="7529992" y="5349119"/>
            <a:ext cx="1339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/>
              <a:t>조윤정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D7AF6A-F949-C74A-2803-7875DB4F5C29}"/>
              </a:ext>
            </a:extLst>
          </p:cNvPr>
          <p:cNvSpPr txBox="1"/>
          <p:nvPr/>
        </p:nvSpPr>
        <p:spPr>
          <a:xfrm>
            <a:off x="7290652" y="4545705"/>
            <a:ext cx="1339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/>
              <a:t>허지윤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44EAB-8C1E-3CED-F36E-23F79C840008}"/>
              </a:ext>
            </a:extLst>
          </p:cNvPr>
          <p:cNvSpPr txBox="1"/>
          <p:nvPr/>
        </p:nvSpPr>
        <p:spPr>
          <a:xfrm>
            <a:off x="7769332" y="5749229"/>
            <a:ext cx="1339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/>
              <a:t>이정현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6BCEDE7F-480F-AB1C-547A-91EC39961D2F}"/>
              </a:ext>
            </a:extLst>
          </p:cNvPr>
          <p:cNvSpPr txBox="1">
            <a:spLocks/>
          </p:cNvSpPr>
          <p:nvPr/>
        </p:nvSpPr>
        <p:spPr>
          <a:xfrm>
            <a:off x="0" y="2609798"/>
            <a:ext cx="775347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2025 2</a:t>
            </a:r>
            <a:r>
              <a:rPr lang="en-US" altLang="ko-KR" baseline="30000" dirty="0"/>
              <a:t>nd</a:t>
            </a:r>
            <a:r>
              <a:rPr lang="en-US" altLang="ko-KR" dirty="0"/>
              <a:t> SMARTHON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DD06EAE-E5CA-D4C3-B2E4-23D46C0A1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373" y="1234319"/>
            <a:ext cx="310515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29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C56F4-0047-15E3-61F3-EACC711AA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Collect Data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FF202-DE7D-9200-3D0E-B4D68C80550C}"/>
              </a:ext>
            </a:extLst>
          </p:cNvPr>
          <p:cNvSpPr txBox="1"/>
          <p:nvPr/>
        </p:nvSpPr>
        <p:spPr>
          <a:xfrm>
            <a:off x="1108500" y="1848140"/>
            <a:ext cx="28296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Input size : 63, 99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3BD6E-021C-3CD3-5641-ED3CFF5D47AE}"/>
              </a:ext>
            </a:extLst>
          </p:cNvPr>
          <p:cNvSpPr txBox="1"/>
          <p:nvPr/>
        </p:nvSpPr>
        <p:spPr>
          <a:xfrm>
            <a:off x="6386245" y="3315978"/>
            <a:ext cx="49179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손 </a:t>
            </a:r>
            <a:r>
              <a:rPr lang="en-US" altLang="ko-KR" sz="2000" dirty="0"/>
              <a:t>1</a:t>
            </a:r>
            <a:r>
              <a:rPr lang="ko-KR" altLang="en-US" sz="2000" dirty="0"/>
              <a:t>개 관절 </a:t>
            </a:r>
            <a:r>
              <a:rPr lang="en-US" altLang="ko-KR" sz="2000" dirty="0"/>
              <a:t>21</a:t>
            </a:r>
            <a:r>
              <a:rPr lang="ko-KR" altLang="en-US" sz="2000" dirty="0"/>
              <a:t>개 </a:t>
            </a:r>
            <a:r>
              <a:rPr lang="en-US" altLang="ko-KR" sz="2000" dirty="0"/>
              <a:t>landmark</a:t>
            </a:r>
          </a:p>
          <a:p>
            <a:r>
              <a:rPr lang="ko-KR" altLang="en-US" sz="2000" dirty="0"/>
              <a:t>→ </a:t>
            </a:r>
            <a:r>
              <a:rPr lang="en-US" altLang="ko-KR" sz="2000" dirty="0"/>
              <a:t>1</a:t>
            </a:r>
            <a:r>
              <a:rPr lang="ko-KR" altLang="en-US" sz="2000" dirty="0"/>
              <a:t>개의 랜드마크 안에 </a:t>
            </a:r>
            <a:r>
              <a:rPr lang="en-US" altLang="ko-KR" sz="2000" dirty="0"/>
              <a:t>x, y, z </a:t>
            </a:r>
            <a:r>
              <a:rPr lang="ko-KR" altLang="en-US" sz="2000" dirty="0"/>
              <a:t>좌표</a:t>
            </a:r>
            <a:r>
              <a:rPr lang="en-US" altLang="ko-KR" sz="2000" dirty="0"/>
              <a:t> + </a:t>
            </a:r>
            <a:r>
              <a:rPr lang="ko-KR" altLang="en-US" sz="2000" b="1" u="sng" dirty="0"/>
              <a:t>가시성</a:t>
            </a:r>
            <a:r>
              <a:rPr lang="en-US" altLang="ko-KR" sz="2000" dirty="0"/>
              <a:t> </a:t>
            </a:r>
          </a:p>
          <a:p>
            <a:r>
              <a:rPr lang="ko-KR" altLang="en-US" sz="2000" dirty="0"/>
              <a:t>→ </a:t>
            </a:r>
            <a:r>
              <a:rPr lang="en-US" altLang="ko-KR" sz="2000" dirty="0"/>
              <a:t>21 * 4 = 84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관절 간 각도 </a:t>
            </a:r>
            <a:r>
              <a:rPr lang="en-US" altLang="ko-KR" sz="2000" dirty="0"/>
              <a:t>15</a:t>
            </a:r>
            <a:r>
              <a:rPr lang="ko-KR" altLang="en-US" sz="2000" dirty="0"/>
              <a:t>개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84 + 15 = </a:t>
            </a:r>
            <a:r>
              <a:rPr lang="en-US" altLang="ko-KR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99</a:t>
            </a:r>
            <a:r>
              <a:rPr lang="en-US" altLang="ko-KR" sz="2000" dirty="0"/>
              <a:t> (input</a:t>
            </a:r>
            <a:r>
              <a:rPr lang="ko-KR" altLang="en-US" sz="2000" dirty="0"/>
              <a:t> </a:t>
            </a:r>
            <a:r>
              <a:rPr lang="en-US" altLang="ko-KR" sz="2000" dirty="0"/>
              <a:t>size)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B57D2-EF1F-0257-C66B-6345EF0AC3D0}"/>
              </a:ext>
            </a:extLst>
          </p:cNvPr>
          <p:cNvSpPr txBox="1"/>
          <p:nvPr/>
        </p:nvSpPr>
        <p:spPr>
          <a:xfrm>
            <a:off x="1108500" y="3287623"/>
            <a:ext cx="42132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손 </a:t>
            </a:r>
            <a:r>
              <a:rPr lang="en-US" altLang="ko-KR" sz="2000" dirty="0"/>
              <a:t>1</a:t>
            </a:r>
            <a:r>
              <a:rPr lang="ko-KR" altLang="en-US" sz="2000" dirty="0"/>
              <a:t>개 관절 </a:t>
            </a:r>
            <a:r>
              <a:rPr lang="en-US" altLang="ko-KR" sz="2000" dirty="0"/>
              <a:t>21</a:t>
            </a:r>
            <a:r>
              <a:rPr lang="ko-KR" altLang="en-US" sz="2000" dirty="0"/>
              <a:t>개 </a:t>
            </a:r>
            <a:r>
              <a:rPr lang="en-US" altLang="ko-KR" sz="2000" dirty="0"/>
              <a:t>landmark</a:t>
            </a:r>
          </a:p>
          <a:p>
            <a:r>
              <a:rPr lang="ko-KR" altLang="en-US" sz="2000" dirty="0"/>
              <a:t>→ </a:t>
            </a:r>
            <a:r>
              <a:rPr lang="en-US" altLang="ko-KR" sz="2000" dirty="0"/>
              <a:t>1</a:t>
            </a:r>
            <a:r>
              <a:rPr lang="ko-KR" altLang="en-US" sz="2000" dirty="0"/>
              <a:t>개의 랜드마크 안에 </a:t>
            </a:r>
            <a:r>
              <a:rPr lang="en-US" altLang="ko-KR" sz="2000" dirty="0"/>
              <a:t>x, y, z </a:t>
            </a:r>
            <a:r>
              <a:rPr lang="ko-KR" altLang="en-US" sz="2000" dirty="0"/>
              <a:t>좌표</a:t>
            </a:r>
            <a:endParaRPr lang="en-US" altLang="ko-KR" sz="2000" dirty="0"/>
          </a:p>
          <a:p>
            <a:r>
              <a:rPr lang="ko-KR" altLang="en-US" sz="2000" dirty="0"/>
              <a:t>→ </a:t>
            </a:r>
            <a:r>
              <a:rPr lang="en-US" altLang="ko-KR" sz="2000" dirty="0"/>
              <a:t>21 * 3 = </a:t>
            </a:r>
            <a:r>
              <a:rPr lang="en-US" altLang="ko-KR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63</a:t>
            </a:r>
            <a:r>
              <a:rPr lang="en-US" altLang="ko-KR" sz="2000" dirty="0"/>
              <a:t> (input size)</a:t>
            </a:r>
          </a:p>
        </p:txBody>
      </p:sp>
    </p:spTree>
    <p:extLst>
      <p:ext uri="{BB962C8B-B14F-4D97-AF65-F5344CB8AC3E}">
        <p14:creationId xmlns:p14="http://schemas.microsoft.com/office/powerpoint/2010/main" val="1584382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B595A-95BC-AF31-51C5-8155891B5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7C5BD-F7CF-85BD-0BF7-B31AE4DED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Collect Data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EF4C2B-7594-F896-1427-01F298A88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2522"/>
            <a:ext cx="3826840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C64DB4-85BC-BF85-E72B-E1534C3E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044" y="2154536"/>
            <a:ext cx="3480926" cy="34269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50FF8C-CFB6-8A7C-F3AD-D32E41646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921" y="4675440"/>
            <a:ext cx="4267855" cy="1817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9C9CBA-D273-0427-1495-8D0473BEBB65}"/>
              </a:ext>
            </a:extLst>
          </p:cNvPr>
          <p:cNvSpPr txBox="1"/>
          <p:nvPr/>
        </p:nvSpPr>
        <p:spPr>
          <a:xfrm>
            <a:off x="514477" y="1721550"/>
            <a:ext cx="28296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altLang="ko-KR" sz="2000" dirty="0"/>
              <a:t>Input size : 99 ver.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4BE5FD-E552-8F18-273C-DE5CF1794193}"/>
              </a:ext>
            </a:extLst>
          </p:cNvPr>
          <p:cNvSpPr txBox="1"/>
          <p:nvPr/>
        </p:nvSpPr>
        <p:spPr>
          <a:xfrm>
            <a:off x="8524172" y="1982505"/>
            <a:ext cx="28296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/>
              <a:t>초반 데이터 수집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040122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A70D3-E55B-764B-95AD-090544D60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89D25-1EBC-755D-9C15-6931F1683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Collect Data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C6A4C2-4AF5-D412-8B00-BC786A4C6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8710"/>
            <a:ext cx="10515600" cy="336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1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4973C-D894-6EEC-C594-CEEA31A1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preprocessing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0F8B55-5FE1-7B27-29E9-F76B9A337FDF}"/>
              </a:ext>
            </a:extLst>
          </p:cNvPr>
          <p:cNvSpPr txBox="1"/>
          <p:nvPr/>
        </p:nvSpPr>
        <p:spPr>
          <a:xfrm>
            <a:off x="838200" y="1690688"/>
            <a:ext cx="33113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Label </a:t>
            </a:r>
            <a:r>
              <a:rPr lang="ko-KR" altLang="en-US" sz="2000" dirty="0"/>
              <a:t>→ </a:t>
            </a:r>
            <a:r>
              <a:rPr lang="en-US" altLang="ko-KR" sz="2000" dirty="0"/>
              <a:t>one hot encoding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D50966-2EED-DF91-769A-B0F758F5B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4367"/>
            <a:ext cx="10725150" cy="38576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55B9431-80F2-705E-2686-CDD728D3B991}"/>
              </a:ext>
            </a:extLst>
          </p:cNvPr>
          <p:cNvSpPr/>
          <p:nvPr/>
        </p:nvSpPr>
        <p:spPr>
          <a:xfrm>
            <a:off x="838200" y="4025815"/>
            <a:ext cx="4016098" cy="2326177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700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72B3C-273D-F9C3-E8DE-59B64FCA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55B78C-7EF6-245E-B8A3-699106D7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66" y="3770793"/>
            <a:ext cx="5223066" cy="2593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6144B5-6C00-F572-C12A-99F301D5CC46}"/>
              </a:ext>
            </a:extLst>
          </p:cNvPr>
          <p:cNvSpPr txBox="1"/>
          <p:nvPr/>
        </p:nvSpPr>
        <p:spPr>
          <a:xfrm>
            <a:off x="860535" y="1935267"/>
            <a:ext cx="23826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python == 3.12.6</a:t>
            </a:r>
          </a:p>
          <a:p>
            <a:r>
              <a:rPr lang="en-US" altLang="ko-KR" dirty="0" err="1"/>
              <a:t>tensorflow</a:t>
            </a:r>
            <a:r>
              <a:rPr lang="en-US" altLang="ko-KR" dirty="0"/>
              <a:t> == 2.18.0</a:t>
            </a:r>
          </a:p>
          <a:p>
            <a:r>
              <a:rPr lang="en-US" altLang="ko-KR" dirty="0" err="1"/>
              <a:t>numpy</a:t>
            </a:r>
            <a:r>
              <a:rPr lang="en-US" altLang="ko-KR" dirty="0"/>
              <a:t> == 1.26.4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1887967-5E67-C12F-1845-EC5E7924D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15" y="1690688"/>
            <a:ext cx="6530335" cy="185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Tensorflow 로고 - 소셜 미디어 및 로고 아이콘">
            <a:extLst>
              <a:ext uri="{FF2B5EF4-FFF2-40B4-BE49-F238E27FC236}">
                <a16:creationId xmlns:a16="http://schemas.microsoft.com/office/drawing/2014/main" id="{428E6C3B-C396-5B5C-A3A9-2FA4D0838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92" y="2878356"/>
            <a:ext cx="1798798" cy="89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C5AD1D-345F-538A-71F9-52F82C11625F}"/>
              </a:ext>
            </a:extLst>
          </p:cNvPr>
          <p:cNvSpPr txBox="1"/>
          <p:nvPr/>
        </p:nvSpPr>
        <p:spPr>
          <a:xfrm>
            <a:off x="860536" y="1546176"/>
            <a:ext cx="2382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Input size : 63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0C922-21E9-ED92-8445-FAA5204DD9F0}"/>
              </a:ext>
            </a:extLst>
          </p:cNvPr>
          <p:cNvSpPr txBox="1"/>
          <p:nvPr/>
        </p:nvSpPr>
        <p:spPr>
          <a:xfrm>
            <a:off x="6584001" y="3790372"/>
            <a:ext cx="4879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Output </a:t>
            </a:r>
            <a:r>
              <a:rPr lang="en-US" altLang="ko-KR" dirty="0" err="1"/>
              <a:t>layer_Soft</a:t>
            </a:r>
            <a:r>
              <a:rPr lang="en-US" altLang="ko-KR" dirty="0"/>
              <a:t> max : </a:t>
            </a:r>
            <a:r>
              <a:rPr lang="ko-KR" altLang="en-US" dirty="0"/>
              <a:t>다중 클래스 문제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1920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95B85-09E8-6C41-040F-C771C1EC7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E6190-BA8B-A5AA-53B0-ACF08E95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D2854-BB2E-A1F5-5051-C58981091CDA}"/>
              </a:ext>
            </a:extLst>
          </p:cNvPr>
          <p:cNvSpPr txBox="1"/>
          <p:nvPr/>
        </p:nvSpPr>
        <p:spPr>
          <a:xfrm>
            <a:off x="860536" y="1546176"/>
            <a:ext cx="2382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Input size : 99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BBBCBD-38AF-8A66-31A0-FE22BCF1FDE7}"/>
              </a:ext>
            </a:extLst>
          </p:cNvPr>
          <p:cNvSpPr txBox="1"/>
          <p:nvPr/>
        </p:nvSpPr>
        <p:spPr>
          <a:xfrm>
            <a:off x="8746066" y="1582378"/>
            <a:ext cx="2630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실제 적용 과정에서 문제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485A8E-9B0D-4B7D-01F5-BFDDF8310D0A}"/>
              </a:ext>
            </a:extLst>
          </p:cNvPr>
          <p:cNvSpPr/>
          <p:nvPr/>
        </p:nvSpPr>
        <p:spPr>
          <a:xfrm>
            <a:off x="4284133" y="3073399"/>
            <a:ext cx="3623734" cy="3327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8C9241-DD3D-262B-BC6B-DD8A6D09AC41}"/>
              </a:ext>
            </a:extLst>
          </p:cNvPr>
          <p:cNvSpPr/>
          <p:nvPr/>
        </p:nvSpPr>
        <p:spPr>
          <a:xfrm>
            <a:off x="4284133" y="3725333"/>
            <a:ext cx="3623734" cy="26754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2F440-B9AB-2AAE-7B54-87A3D4FED5A7}"/>
              </a:ext>
            </a:extLst>
          </p:cNvPr>
          <p:cNvSpPr txBox="1"/>
          <p:nvPr/>
        </p:nvSpPr>
        <p:spPr>
          <a:xfrm>
            <a:off x="8779933" y="4878400"/>
            <a:ext cx="327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기본 </a:t>
            </a:r>
            <a:r>
              <a:rPr lang="en-US" altLang="ko-KR" dirty="0"/>
              <a:t>63</a:t>
            </a:r>
            <a:r>
              <a:rPr lang="ko-KR" altLang="en-US" dirty="0"/>
              <a:t>개 관절 데이터</a:t>
            </a:r>
            <a:endParaRPr lang="en-US" altLang="ko-KR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C2515B8-6F48-19C0-EF38-61771DDB8B2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907867" y="5063066"/>
            <a:ext cx="8720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BDB793-4DDF-C328-F8A5-260A926B063A}"/>
              </a:ext>
            </a:extLst>
          </p:cNvPr>
          <p:cNvSpPr txBox="1"/>
          <p:nvPr/>
        </p:nvSpPr>
        <p:spPr>
          <a:xfrm>
            <a:off x="1244599" y="3350631"/>
            <a:ext cx="2404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추가로 구해지는 </a:t>
            </a:r>
            <a:r>
              <a:rPr lang="en-US" altLang="ko-KR" dirty="0"/>
              <a:t>15</a:t>
            </a:r>
            <a:r>
              <a:rPr lang="ko-KR" altLang="en-US" dirty="0"/>
              <a:t>개의 관절 데이터 </a:t>
            </a:r>
            <a:endParaRPr lang="en-US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C7183A-64EA-E0F2-C862-C49F30F6896F}"/>
              </a:ext>
            </a:extLst>
          </p:cNvPr>
          <p:cNvSpPr/>
          <p:nvPr/>
        </p:nvSpPr>
        <p:spPr>
          <a:xfrm>
            <a:off x="4284133" y="3073399"/>
            <a:ext cx="999067" cy="651934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090157-6089-8B8E-DD95-84BCD361AF5D}"/>
              </a:ext>
            </a:extLst>
          </p:cNvPr>
          <p:cNvCxnSpPr>
            <a:cxnSpLocks/>
          </p:cNvCxnSpPr>
          <p:nvPr/>
        </p:nvCxnSpPr>
        <p:spPr>
          <a:xfrm flipH="1">
            <a:off x="3555999" y="3429000"/>
            <a:ext cx="728134" cy="351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2A8B9AC-79C9-B30D-FA12-DBDB0F0BE154}"/>
              </a:ext>
            </a:extLst>
          </p:cNvPr>
          <p:cNvCxnSpPr>
            <a:cxnSpLocks/>
          </p:cNvCxnSpPr>
          <p:nvPr/>
        </p:nvCxnSpPr>
        <p:spPr>
          <a:xfrm flipV="1">
            <a:off x="7399866" y="2757902"/>
            <a:ext cx="631797" cy="304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76193AD-839E-6289-DA98-53F8AA99E253}"/>
              </a:ext>
            </a:extLst>
          </p:cNvPr>
          <p:cNvSpPr txBox="1"/>
          <p:nvPr/>
        </p:nvSpPr>
        <p:spPr>
          <a:xfrm>
            <a:off x="8099536" y="2538609"/>
            <a:ext cx="327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개 랜드마크의 가시성</a:t>
            </a:r>
            <a:r>
              <a:rPr lang="en-US" altLang="ko-KR" dirty="0"/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117347-61DF-C5E5-624A-59D3F457D116}"/>
              </a:ext>
            </a:extLst>
          </p:cNvPr>
          <p:cNvSpPr txBox="1"/>
          <p:nvPr/>
        </p:nvSpPr>
        <p:spPr>
          <a:xfrm>
            <a:off x="280081" y="5927112"/>
            <a:ext cx="2404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Two hands…</a:t>
            </a:r>
          </a:p>
        </p:txBody>
      </p:sp>
    </p:spTree>
    <p:extLst>
      <p:ext uri="{BB962C8B-B14F-4D97-AF65-F5344CB8AC3E}">
        <p14:creationId xmlns:p14="http://schemas.microsoft.com/office/powerpoint/2010/main" val="4160931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711CA-E290-D700-B913-42D53DE97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EC75A-8BBE-C84E-F891-D6B654A8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5447EA-E542-F97B-404A-E20435955639}"/>
              </a:ext>
            </a:extLst>
          </p:cNvPr>
          <p:cNvSpPr txBox="1"/>
          <p:nvPr/>
        </p:nvSpPr>
        <p:spPr>
          <a:xfrm>
            <a:off x="2385043" y="3650317"/>
            <a:ext cx="24045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/>
              <a:t>두 손</a:t>
            </a:r>
            <a:r>
              <a:rPr lang="en-US" altLang="ko-KR" sz="3200" dirty="0"/>
              <a:t>…</a:t>
            </a:r>
            <a:r>
              <a:rPr lang="ko-KR" altLang="en-US" sz="3200" dirty="0"/>
              <a:t>문제</a:t>
            </a:r>
            <a:endParaRPr lang="en-US" altLang="ko-KR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A73E3-5B3B-D369-6D0E-4EF192F63E21}"/>
              </a:ext>
            </a:extLst>
          </p:cNvPr>
          <p:cNvSpPr txBox="1"/>
          <p:nvPr/>
        </p:nvSpPr>
        <p:spPr>
          <a:xfrm>
            <a:off x="7133990" y="4305943"/>
            <a:ext cx="24045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/>
              <a:t>빠른 동작</a:t>
            </a:r>
            <a:r>
              <a:rPr lang="en-US" altLang="ko-KR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85502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53BF5-FF5E-1469-D65E-56802650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HW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EACBD4-6D1C-4E25-6E5A-2B982F867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3263"/>
            <a:ext cx="3105150" cy="4140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0F8207-90BD-97B3-3423-8FE4B3829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050" y="1973263"/>
            <a:ext cx="3105150" cy="4140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86B39E-E605-AFC8-B612-DC65E6A8B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899" y="1973262"/>
            <a:ext cx="3105149" cy="41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77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B1127-187E-C7CB-C447-7EA98E701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45261-CFB5-E049-212A-0B7F800A7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HW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431297-B8D8-11E5-B5B9-F8602239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3263"/>
            <a:ext cx="3105150" cy="414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02B377-EBBA-0AEC-0A66-922655030737}"/>
              </a:ext>
            </a:extLst>
          </p:cNvPr>
          <p:cNvSpPr txBox="1"/>
          <p:nvPr/>
        </p:nvSpPr>
        <p:spPr>
          <a:xfrm>
            <a:off x="4698998" y="2580164"/>
            <a:ext cx="35496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DC Motor (two Wheel)</a:t>
            </a:r>
          </a:p>
          <a:p>
            <a:r>
              <a:rPr lang="en-US" altLang="ko-KR" dirty="0"/>
              <a:t>Servo Motor(arm, neck)</a:t>
            </a:r>
          </a:p>
          <a:p>
            <a:r>
              <a:rPr lang="en-US" altLang="ko-KR" dirty="0"/>
              <a:t>Training Wheel : for stand alone</a:t>
            </a:r>
          </a:p>
          <a:p>
            <a:endParaRPr lang="en-US" altLang="ko-KR" dirty="0"/>
          </a:p>
          <a:p>
            <a:r>
              <a:rPr lang="en-US" altLang="ko-KR" dirty="0"/>
              <a:t>Bluetooth</a:t>
            </a:r>
            <a:r>
              <a:rPr lang="ko-KR" altLang="en-US" dirty="0"/>
              <a:t> </a:t>
            </a:r>
            <a:r>
              <a:rPr lang="en-US" altLang="ko-KR" dirty="0"/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1192506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83070-3EC6-D15B-BD41-7A9E0309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06B85-20B8-2F02-D4F5-061EBD2F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Model – Robot</a:t>
            </a:r>
          </a:p>
          <a:p>
            <a:r>
              <a:rPr lang="en-US" altLang="ko-KR" dirty="0"/>
              <a:t>Bluetooth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452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2910F-DE32-3773-086C-039CDE8A9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71B5F-C1CD-DFCC-013F-AF0D4D8C8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Idea</a:t>
            </a:r>
          </a:p>
          <a:p>
            <a:r>
              <a:rPr lang="en-US" altLang="ko-KR" dirty="0"/>
              <a:t>Architecture</a:t>
            </a:r>
          </a:p>
          <a:p>
            <a:r>
              <a:rPr lang="en-US" altLang="ko-KR" dirty="0"/>
              <a:t>Collect Data</a:t>
            </a:r>
          </a:p>
          <a:p>
            <a:r>
              <a:rPr lang="en-US" altLang="ko-KR" dirty="0"/>
              <a:t>Data preprocessing</a:t>
            </a:r>
          </a:p>
          <a:p>
            <a:r>
              <a:rPr lang="en-US" altLang="ko-KR" dirty="0"/>
              <a:t>Model : </a:t>
            </a:r>
            <a:r>
              <a:rPr lang="en-US" altLang="ko-KR" dirty="0" err="1"/>
              <a:t>LookatMe</a:t>
            </a:r>
            <a:endParaRPr lang="en-US" altLang="ko-KR" dirty="0"/>
          </a:p>
          <a:p>
            <a:r>
              <a:rPr lang="en-US" altLang="ko-KR" dirty="0"/>
              <a:t>HW</a:t>
            </a:r>
          </a:p>
          <a:p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13FE5D-F2D1-5AE9-287B-5F2E33F8A67A}"/>
              </a:ext>
            </a:extLst>
          </p:cNvPr>
          <p:cNvCxnSpPr>
            <a:cxnSpLocks/>
          </p:cNvCxnSpPr>
          <p:nvPr/>
        </p:nvCxnSpPr>
        <p:spPr>
          <a:xfrm>
            <a:off x="838200" y="1429900"/>
            <a:ext cx="104414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화면_녹화_중_2025-01-13_175732">
            <a:hlinkClick r:id="" action="ppaction://media"/>
            <a:extLst>
              <a:ext uri="{FF2B5EF4-FFF2-40B4-BE49-F238E27FC236}">
                <a16:creationId xmlns:a16="http://schemas.microsoft.com/office/drawing/2014/main" id="{09B9C3CB-0AEA-6A00-42C6-FB0774AE95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42446" y="1983298"/>
            <a:ext cx="5537200" cy="344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7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86724-7DAE-7C19-26C8-A148CF15A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A7183-BBEE-0DA1-7BFB-FC30E1F10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8858" y="3892402"/>
            <a:ext cx="3870346" cy="1049061"/>
          </a:xfrm>
        </p:spPr>
        <p:txBody>
          <a:bodyPr>
            <a:normAutofit/>
          </a:bodyPr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A25E1-8D1A-0FD7-BA83-2040D48453A3}"/>
              </a:ext>
            </a:extLst>
          </p:cNvPr>
          <p:cNvSpPr txBox="1"/>
          <p:nvPr/>
        </p:nvSpPr>
        <p:spPr>
          <a:xfrm>
            <a:off x="-196382" y="6381332"/>
            <a:ext cx="1927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/>
              <a:t>Team.</a:t>
            </a:r>
            <a:r>
              <a:rPr lang="ko-KR" altLang="en-US" dirty="0" err="1"/>
              <a:t>지윤정현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FE8AE8-671F-193D-39A6-7260C1294BBF}"/>
              </a:ext>
            </a:extLst>
          </p:cNvPr>
          <p:cNvCxnSpPr>
            <a:cxnSpLocks/>
          </p:cNvCxnSpPr>
          <p:nvPr/>
        </p:nvCxnSpPr>
        <p:spPr>
          <a:xfrm>
            <a:off x="532120" y="3892402"/>
            <a:ext cx="67585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446935A9-110B-A92E-AB20-E068895ECBB8}"/>
              </a:ext>
            </a:extLst>
          </p:cNvPr>
          <p:cNvSpPr txBox="1">
            <a:spLocks/>
          </p:cNvSpPr>
          <p:nvPr/>
        </p:nvSpPr>
        <p:spPr>
          <a:xfrm>
            <a:off x="0" y="2609798"/>
            <a:ext cx="775347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Thank you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DDCA4AA-3A0F-2CE3-3225-509235B4A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301" y="1946200"/>
            <a:ext cx="310515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15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7E96-F296-7985-BE13-568799155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7AEAE-718A-9F4A-4B94-EB0EDDAF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Idea</a:t>
            </a:r>
            <a:endParaRPr lang="ko-KR" altLang="en-US" dirty="0"/>
          </a:p>
        </p:txBody>
      </p:sp>
      <p:pic>
        <p:nvPicPr>
          <p:cNvPr id="3" name="Picture 4" descr="Mediapipe (1) - Mediapipe 이해 및 Object detection 예제 — da2so">
            <a:extLst>
              <a:ext uri="{FF2B5EF4-FFF2-40B4-BE49-F238E27FC236}">
                <a16:creationId xmlns:a16="http://schemas.microsoft.com/office/drawing/2014/main" id="{79E806A5-2250-4733-11FD-26FBCF0F4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481" y="1921961"/>
            <a:ext cx="3815650" cy="378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A8D7BE-0D04-8F1D-CC19-58D29CCDA619}"/>
              </a:ext>
            </a:extLst>
          </p:cNvPr>
          <p:cNvSpPr txBox="1"/>
          <p:nvPr/>
        </p:nvSpPr>
        <p:spPr>
          <a:xfrm>
            <a:off x="6464217" y="2230194"/>
            <a:ext cx="444721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Google</a:t>
            </a:r>
            <a:r>
              <a:rPr lang="ko-KR" altLang="en-US" sz="2000" dirty="0"/>
              <a:t>에서 개발한 오픈소스 </a:t>
            </a:r>
            <a:br>
              <a:rPr lang="en-US" altLang="ko-KR" sz="2000" dirty="0"/>
            </a:br>
            <a:r>
              <a:rPr lang="ko-KR" altLang="en-US" sz="2000" dirty="0" err="1"/>
              <a:t>머신러닝</a:t>
            </a:r>
            <a:r>
              <a:rPr lang="ko-KR" altLang="en-US" sz="2000" dirty="0"/>
              <a:t> 프레임워크</a:t>
            </a:r>
            <a:endParaRPr lang="en-US" altLang="ko-KR" sz="2000" dirty="0"/>
          </a:p>
          <a:p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실시간으로 다양한 컴퓨터 비전 및 </a:t>
            </a:r>
            <a:br>
              <a:rPr lang="en-US" altLang="ko-KR" sz="2000" dirty="0"/>
            </a:br>
            <a:r>
              <a:rPr lang="ko-KR" altLang="en-US" sz="2000" dirty="0"/>
              <a:t>신호 처리 작업을 수행할 수 있도록 설계된 크로스플랫폼 라이브러리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Hand Tracking (</a:t>
            </a:r>
            <a:r>
              <a:rPr lang="ko-KR" altLang="en-US" sz="2000" dirty="0"/>
              <a:t>손 추적</a:t>
            </a:r>
            <a:r>
              <a:rPr lang="en-US" altLang="ko-KR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👉 손의 위치와 </a:t>
            </a:r>
            <a:r>
              <a:rPr lang="en-US" altLang="ko-KR" sz="2000" u="sng" dirty="0"/>
              <a:t>21</a:t>
            </a:r>
            <a:r>
              <a:rPr lang="ko-KR" altLang="en-US" sz="2000" dirty="0"/>
              <a:t>개 관절 좌표를 실시간으로 감지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36786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D30548D-6AFB-7AC5-1CCF-42049E6DE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22" t="20134" r="22613" b="20895"/>
          <a:stretch/>
        </p:blipFill>
        <p:spPr>
          <a:xfrm>
            <a:off x="7448102" y="4512013"/>
            <a:ext cx="2532883" cy="22057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90B82C8-A247-9160-D9BF-A13E7989A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Idea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A1EA94-849E-F3FD-ECD4-FB8D3F11F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3" y="2172377"/>
            <a:ext cx="5034554" cy="4381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89B04C-01DA-8426-8AE6-3D4296282D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456" b="10514"/>
          <a:stretch/>
        </p:blipFill>
        <p:spPr>
          <a:xfrm>
            <a:off x="8608170" y="1930168"/>
            <a:ext cx="2745630" cy="22341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F6C3D8-EA46-3369-69A0-696A6D26B5FC}"/>
              </a:ext>
            </a:extLst>
          </p:cNvPr>
          <p:cNvSpPr txBox="1"/>
          <p:nvPr/>
        </p:nvSpPr>
        <p:spPr>
          <a:xfrm>
            <a:off x="8857995" y="4164346"/>
            <a:ext cx="2565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000" dirty="0"/>
              <a:t>By Designer Kang.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8728F-7827-61BE-3543-CD50BB187DD4}"/>
              </a:ext>
            </a:extLst>
          </p:cNvPr>
          <p:cNvSpPr txBox="1"/>
          <p:nvPr/>
        </p:nvSpPr>
        <p:spPr>
          <a:xfrm>
            <a:off x="541133" y="1731477"/>
            <a:ext cx="2565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000" dirty="0"/>
              <a:t>Sketch by </a:t>
            </a:r>
            <a:r>
              <a:rPr lang="en-US" altLang="ko-KR" sz="2000" dirty="0" err="1"/>
              <a:t>Heomen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48F4C-C4D2-42F4-095F-26B66D638D47}"/>
              </a:ext>
            </a:extLst>
          </p:cNvPr>
          <p:cNvSpPr txBox="1"/>
          <p:nvPr/>
        </p:nvSpPr>
        <p:spPr>
          <a:xfrm>
            <a:off x="5705284" y="5028627"/>
            <a:ext cx="2565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000" dirty="0"/>
              <a:t>By Designer Lee.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00813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340AF82-C5EC-CA50-1FCF-61371E73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Architecture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1609AF-E397-657E-F59D-758CEA4E7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48" y="4829317"/>
            <a:ext cx="1748744" cy="1774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A130305-2918-15CC-393A-B4C777B4CA9A}"/>
              </a:ext>
            </a:extLst>
          </p:cNvPr>
          <p:cNvSpPr/>
          <p:nvPr/>
        </p:nvSpPr>
        <p:spPr>
          <a:xfrm>
            <a:off x="5241221" y="1724706"/>
            <a:ext cx="5917549" cy="2386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8" name="그래픽 7" descr="올린 손 윤곽선">
            <a:extLst>
              <a:ext uri="{FF2B5EF4-FFF2-40B4-BE49-F238E27FC236}">
                <a16:creationId xmlns:a16="http://schemas.microsoft.com/office/drawing/2014/main" id="{11090EDC-A22D-2930-E23C-1E262E39F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0098" y="3013934"/>
            <a:ext cx="790268" cy="784149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8F3B28D6-7106-A862-970E-02E43EC70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163" y="2387926"/>
            <a:ext cx="595694" cy="72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ediapipe (1) - Mediapipe 이해 및 Object detection 예제 — da2so">
            <a:extLst>
              <a:ext uri="{FF2B5EF4-FFF2-40B4-BE49-F238E27FC236}">
                <a16:creationId xmlns:a16="http://schemas.microsoft.com/office/drawing/2014/main" id="{5AF95255-D6ED-E601-B4CD-8158059CB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834" y="2258410"/>
            <a:ext cx="1030327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43E5638-1338-2E2E-3F39-A9DE8A805BEA}"/>
              </a:ext>
            </a:extLst>
          </p:cNvPr>
          <p:cNvSpPr/>
          <p:nvPr/>
        </p:nvSpPr>
        <p:spPr>
          <a:xfrm>
            <a:off x="5744385" y="1556268"/>
            <a:ext cx="904300" cy="3203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Local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12" name="Picture 10" descr="웹캠 - 무료 과학 기술개 아이콘">
            <a:extLst>
              <a:ext uri="{FF2B5EF4-FFF2-40B4-BE49-F238E27FC236}">
                <a16:creationId xmlns:a16="http://schemas.microsoft.com/office/drawing/2014/main" id="{E32408F0-B770-A341-7F7D-29775688C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639" y="3114147"/>
            <a:ext cx="589164" cy="58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1DDCB66-084D-3D46-744A-5006AEF29E3D}"/>
              </a:ext>
            </a:extLst>
          </p:cNvPr>
          <p:cNvCxnSpPr>
            <a:cxnSpLocks/>
          </p:cNvCxnSpPr>
          <p:nvPr/>
        </p:nvCxnSpPr>
        <p:spPr>
          <a:xfrm>
            <a:off x="6144036" y="2769585"/>
            <a:ext cx="8634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4" descr="Tensorflow 로고 - 소셜 미디어 및 로고 아이콘">
            <a:extLst>
              <a:ext uri="{FF2B5EF4-FFF2-40B4-BE49-F238E27FC236}">
                <a16:creationId xmlns:a16="http://schemas.microsoft.com/office/drawing/2014/main" id="{04A58B95-BE4D-68A4-36C3-947A42A9B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35" y="5584999"/>
            <a:ext cx="1167574" cy="57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28A3B16-236B-0CF1-F85A-2C5B06B3B2E9}"/>
              </a:ext>
            </a:extLst>
          </p:cNvPr>
          <p:cNvSpPr/>
          <p:nvPr/>
        </p:nvSpPr>
        <p:spPr>
          <a:xfrm>
            <a:off x="9005486" y="5284986"/>
            <a:ext cx="766480" cy="3203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LSTM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6A77407-4C3A-B581-633A-4669A56DAB0C}"/>
              </a:ext>
            </a:extLst>
          </p:cNvPr>
          <p:cNvSpPr/>
          <p:nvPr/>
        </p:nvSpPr>
        <p:spPr>
          <a:xfrm>
            <a:off x="8703106" y="4867386"/>
            <a:ext cx="2424621" cy="14511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5E8A181-B530-8406-0E65-4947D78AC142}"/>
              </a:ext>
            </a:extLst>
          </p:cNvPr>
          <p:cNvSpPr/>
          <p:nvPr/>
        </p:nvSpPr>
        <p:spPr>
          <a:xfrm>
            <a:off x="9771966" y="4631935"/>
            <a:ext cx="1262580" cy="5447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8" name="Picture 16" descr="AutoML&quot; Icon - Download for free – Iconduck">
            <a:extLst>
              <a:ext uri="{FF2B5EF4-FFF2-40B4-BE49-F238E27FC236}">
                <a16:creationId xmlns:a16="http://schemas.microsoft.com/office/drawing/2014/main" id="{4A7440DF-8F8E-CE68-CF0D-F424BA6CD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514" y="4683082"/>
            <a:ext cx="498920" cy="42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02288FB-A2A2-7E70-4790-CFCECF3055AC}"/>
              </a:ext>
            </a:extLst>
          </p:cNvPr>
          <p:cNvSpPr txBox="1"/>
          <p:nvPr/>
        </p:nvSpPr>
        <p:spPr>
          <a:xfrm>
            <a:off x="9751177" y="4631935"/>
            <a:ext cx="883275" cy="429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Google </a:t>
            </a:r>
            <a:r>
              <a:rPr lang="en-US" altLang="ko-KR" sz="1400" b="1" dirty="0" err="1"/>
              <a:t>AutoML</a:t>
            </a:r>
            <a:endParaRPr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C5830E-B24B-F108-D356-5973E46D5DE8}"/>
              </a:ext>
            </a:extLst>
          </p:cNvPr>
          <p:cNvSpPr txBox="1"/>
          <p:nvPr/>
        </p:nvSpPr>
        <p:spPr>
          <a:xfrm>
            <a:off x="6087183" y="2427109"/>
            <a:ext cx="1033160" cy="25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np.array</a:t>
            </a:r>
            <a:endParaRPr lang="ko-KR" altLang="en-US" sz="1400" b="1" dirty="0"/>
          </a:p>
        </p:txBody>
      </p:sp>
      <p:pic>
        <p:nvPicPr>
          <p:cNvPr id="21" name="Picture 26" descr="Exploring the Popularity of REST API - Java Code Geeks">
            <a:extLst>
              <a:ext uri="{FF2B5EF4-FFF2-40B4-BE49-F238E27FC236}">
                <a16:creationId xmlns:a16="http://schemas.microsoft.com/office/drawing/2014/main" id="{B5DCB00E-58F4-7CCA-A470-F37D7C7A5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716" y="4270028"/>
            <a:ext cx="555172" cy="45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EEC5E47-9023-8D03-C9F6-3D0B199D7C6E}"/>
              </a:ext>
            </a:extLst>
          </p:cNvPr>
          <p:cNvSpPr txBox="1"/>
          <p:nvPr/>
        </p:nvSpPr>
        <p:spPr>
          <a:xfrm>
            <a:off x="6575772" y="2088703"/>
            <a:ext cx="2301408" cy="25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Extract Landmark data</a:t>
            </a:r>
            <a:endParaRPr lang="ko-KR" altLang="en-US" sz="1400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F3BA370-3794-429E-24F9-F87FF63BE01E}"/>
              </a:ext>
            </a:extLst>
          </p:cNvPr>
          <p:cNvGrpSpPr/>
          <p:nvPr/>
        </p:nvGrpSpPr>
        <p:grpSpPr>
          <a:xfrm>
            <a:off x="9290458" y="2473730"/>
            <a:ext cx="1622081" cy="540203"/>
            <a:chOff x="7165642" y="2531056"/>
            <a:chExt cx="1876872" cy="629933"/>
          </a:xfrm>
        </p:grpSpPr>
        <p:pic>
          <p:nvPicPr>
            <p:cNvPr id="40" name="Picture 30" descr="Numpy">
              <a:extLst>
                <a:ext uri="{FF2B5EF4-FFF2-40B4-BE49-F238E27FC236}">
                  <a16:creationId xmlns:a16="http://schemas.microsoft.com/office/drawing/2014/main" id="{CD07D03C-C2D5-8631-D771-9C54FE8EA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5292" y="2549056"/>
              <a:ext cx="598545" cy="598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32">
              <a:extLst>
                <a:ext uri="{FF2B5EF4-FFF2-40B4-BE49-F238E27FC236}">
                  <a16:creationId xmlns:a16="http://schemas.microsoft.com/office/drawing/2014/main" id="{5EBA2768-803C-398F-ED97-74BA35672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0267" y="2655799"/>
              <a:ext cx="911156" cy="368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6C852E2-B87E-16DE-0FA9-3AED4470B051}"/>
                </a:ext>
              </a:extLst>
            </p:cNvPr>
            <p:cNvSpPr/>
            <p:nvPr/>
          </p:nvSpPr>
          <p:spPr>
            <a:xfrm>
              <a:off x="7165642" y="2531056"/>
              <a:ext cx="1876872" cy="62993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5F4C29C-287C-DE26-7BA1-96478CCD2ED2}"/>
              </a:ext>
            </a:extLst>
          </p:cNvPr>
          <p:cNvSpPr txBox="1"/>
          <p:nvPr/>
        </p:nvSpPr>
        <p:spPr>
          <a:xfrm>
            <a:off x="9520949" y="2105106"/>
            <a:ext cx="1294934" cy="25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Preprocess</a:t>
            </a:r>
            <a:endParaRPr lang="ko-KR" altLang="en-US" sz="1400" b="1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3F096D2-BDD8-5C06-04BF-9B0F87F63B41}"/>
              </a:ext>
            </a:extLst>
          </p:cNvPr>
          <p:cNvCxnSpPr>
            <a:cxnSpLocks/>
          </p:cNvCxnSpPr>
          <p:nvPr/>
        </p:nvCxnSpPr>
        <p:spPr>
          <a:xfrm>
            <a:off x="6714747" y="3852715"/>
            <a:ext cx="0" cy="1104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" name="Picture 34">
            <a:extLst>
              <a:ext uri="{FF2B5EF4-FFF2-40B4-BE49-F238E27FC236}">
                <a16:creationId xmlns:a16="http://schemas.microsoft.com/office/drawing/2014/main" id="{E9EED841-AFE7-9D09-0A29-2933BB433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575" y="3460945"/>
            <a:ext cx="495906" cy="43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BC8D95D-5DC2-5CEB-5B69-97A593BE4CA9}"/>
              </a:ext>
            </a:extLst>
          </p:cNvPr>
          <p:cNvSpPr txBox="1"/>
          <p:nvPr/>
        </p:nvSpPr>
        <p:spPr>
          <a:xfrm>
            <a:off x="8095459" y="4321063"/>
            <a:ext cx="910027" cy="252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/>
              <a:t> JSON</a:t>
            </a:r>
          </a:p>
        </p:txBody>
      </p:sp>
      <p:pic>
        <p:nvPicPr>
          <p:cNvPr id="28" name="Picture 18">
            <a:extLst>
              <a:ext uri="{FF2B5EF4-FFF2-40B4-BE49-F238E27FC236}">
                <a16:creationId xmlns:a16="http://schemas.microsoft.com/office/drawing/2014/main" id="{695F3DCA-745B-372A-E938-81E1712B3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44" y="5249826"/>
            <a:ext cx="719606" cy="48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1356F79-F3DC-99C2-1C14-8514EC0504EE}"/>
              </a:ext>
            </a:extLst>
          </p:cNvPr>
          <p:cNvSpPr/>
          <p:nvPr/>
        </p:nvSpPr>
        <p:spPr>
          <a:xfrm>
            <a:off x="5191208" y="4879895"/>
            <a:ext cx="766480" cy="3203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Robot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30" name="Picture 24" descr="블루투스 로고 - 소셜 미디어 및 로고 아이콘">
            <a:extLst>
              <a:ext uri="{FF2B5EF4-FFF2-40B4-BE49-F238E27FC236}">
                <a16:creationId xmlns:a16="http://schemas.microsoft.com/office/drawing/2014/main" id="{FC782DB7-5F8A-9DF6-48E9-962BF18DF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816" y="4277834"/>
            <a:ext cx="463566" cy="45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969C18C-D9D7-E8F2-21C4-BDFFB226F9C4}"/>
              </a:ext>
            </a:extLst>
          </p:cNvPr>
          <p:cNvCxnSpPr>
            <a:cxnSpLocks/>
          </p:cNvCxnSpPr>
          <p:nvPr/>
        </p:nvCxnSpPr>
        <p:spPr>
          <a:xfrm>
            <a:off x="9676490" y="3013934"/>
            <a:ext cx="0" cy="21042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A912289-7379-7D70-E11B-45BEACD71A30}"/>
              </a:ext>
            </a:extLst>
          </p:cNvPr>
          <p:cNvCxnSpPr>
            <a:cxnSpLocks/>
          </p:cNvCxnSpPr>
          <p:nvPr/>
        </p:nvCxnSpPr>
        <p:spPr>
          <a:xfrm flipV="1">
            <a:off x="8989299" y="3955662"/>
            <a:ext cx="0" cy="1162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7A5F1BF-6792-D9ED-DEBC-7BC21B0EA06A}"/>
              </a:ext>
            </a:extLst>
          </p:cNvPr>
          <p:cNvSpPr txBox="1"/>
          <p:nvPr/>
        </p:nvSpPr>
        <p:spPr>
          <a:xfrm>
            <a:off x="3436672" y="3684018"/>
            <a:ext cx="1956430" cy="25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Captured motion </a:t>
            </a:r>
            <a:endParaRPr lang="ko-KR" altLang="en-US" sz="1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6B9FE4-6435-A65A-7CCD-D3F36CC5B4E8}"/>
              </a:ext>
            </a:extLst>
          </p:cNvPr>
          <p:cNvSpPr txBox="1"/>
          <p:nvPr/>
        </p:nvSpPr>
        <p:spPr>
          <a:xfrm>
            <a:off x="5903713" y="3535992"/>
            <a:ext cx="1729858" cy="25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Send Command</a:t>
            </a:r>
            <a:endParaRPr lang="ko-KR" altLang="en-US" sz="1400" b="1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AFF496B-8DDB-2098-3ACA-C5000C6AF64F}"/>
              </a:ext>
            </a:extLst>
          </p:cNvPr>
          <p:cNvCxnSpPr>
            <a:cxnSpLocks/>
          </p:cNvCxnSpPr>
          <p:nvPr/>
        </p:nvCxnSpPr>
        <p:spPr>
          <a:xfrm flipH="1">
            <a:off x="7698250" y="3674418"/>
            <a:ext cx="9654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8B8E5F7-71B4-928B-5807-09C797F87E20}"/>
              </a:ext>
            </a:extLst>
          </p:cNvPr>
          <p:cNvSpPr txBox="1"/>
          <p:nvPr/>
        </p:nvSpPr>
        <p:spPr>
          <a:xfrm>
            <a:off x="9678785" y="4315920"/>
            <a:ext cx="892619" cy="25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JSON</a:t>
            </a:r>
            <a:endParaRPr lang="ko-KR" altLang="en-US" sz="1400" b="1" dirty="0"/>
          </a:p>
        </p:txBody>
      </p:sp>
      <p:pic>
        <p:nvPicPr>
          <p:cNvPr id="37" name="Picture 40">
            <a:extLst>
              <a:ext uri="{FF2B5EF4-FFF2-40B4-BE49-F238E27FC236}">
                <a16:creationId xmlns:a16="http://schemas.microsoft.com/office/drawing/2014/main" id="{AC8BD01F-90A4-F6C4-40F5-4162AC6FD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9" b="14914"/>
          <a:stretch/>
        </p:blipFill>
        <p:spPr bwMode="auto">
          <a:xfrm>
            <a:off x="6323647" y="1607856"/>
            <a:ext cx="241888" cy="24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DA0D6DA-F09C-E520-21E9-8E9E9F8C7B7C}"/>
              </a:ext>
            </a:extLst>
          </p:cNvPr>
          <p:cNvCxnSpPr>
            <a:cxnSpLocks/>
          </p:cNvCxnSpPr>
          <p:nvPr/>
        </p:nvCxnSpPr>
        <p:spPr>
          <a:xfrm>
            <a:off x="8264912" y="2781142"/>
            <a:ext cx="8634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DD5FA5D-F067-C8AB-6317-76D7AE6D9FB7}"/>
              </a:ext>
            </a:extLst>
          </p:cNvPr>
          <p:cNvSpPr txBox="1"/>
          <p:nvPr/>
        </p:nvSpPr>
        <p:spPr>
          <a:xfrm>
            <a:off x="8208060" y="2438666"/>
            <a:ext cx="1033160" cy="25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np.array</a:t>
            </a:r>
            <a:endParaRPr lang="ko-KR" altLang="en-US" sz="1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2915CE-76D8-72FB-3B68-48AD9BF713FE}"/>
              </a:ext>
            </a:extLst>
          </p:cNvPr>
          <p:cNvSpPr txBox="1"/>
          <p:nvPr/>
        </p:nvSpPr>
        <p:spPr>
          <a:xfrm>
            <a:off x="10242848" y="930095"/>
            <a:ext cx="1339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1</a:t>
            </a:r>
            <a:r>
              <a:rPr lang="ko-KR" altLang="en-US" sz="2000" dirty="0"/>
              <a:t>차 계획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312EEC-40F5-A6E7-30A9-C966C79456A6}"/>
              </a:ext>
            </a:extLst>
          </p:cNvPr>
          <p:cNvSpPr txBox="1"/>
          <p:nvPr/>
        </p:nvSpPr>
        <p:spPr>
          <a:xfrm>
            <a:off x="897524" y="5117161"/>
            <a:ext cx="32888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모델이 무거울 것으로 예상 → 서버에 올려서 제어</a:t>
            </a:r>
            <a:endParaRPr lang="en-US" altLang="ko-KR" sz="2000" dirty="0"/>
          </a:p>
          <a:p>
            <a:r>
              <a:rPr lang="ko-KR" altLang="en-US" sz="2000" dirty="0"/>
              <a:t>→ 앱 통신까지 고려한 계획</a:t>
            </a:r>
          </a:p>
        </p:txBody>
      </p:sp>
    </p:spTree>
    <p:extLst>
      <p:ext uri="{BB962C8B-B14F-4D97-AF65-F5344CB8AC3E}">
        <p14:creationId xmlns:p14="http://schemas.microsoft.com/office/powerpoint/2010/main" val="602032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5C219-1237-204D-8C3E-D1DE31364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Architecture</a:t>
            </a:r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1CD6191-3285-0D31-400D-E8F97F1A4D88}"/>
              </a:ext>
            </a:extLst>
          </p:cNvPr>
          <p:cNvGrpSpPr/>
          <p:nvPr/>
        </p:nvGrpSpPr>
        <p:grpSpPr>
          <a:xfrm>
            <a:off x="3377971" y="1528091"/>
            <a:ext cx="7793072" cy="5239857"/>
            <a:chOff x="1264492" y="259177"/>
            <a:chExt cx="9415598" cy="6330801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798A86C-D8E8-7F62-2A7C-78CA502216B2}"/>
                </a:ext>
              </a:extLst>
            </p:cNvPr>
            <p:cNvSpPr/>
            <p:nvPr/>
          </p:nvSpPr>
          <p:spPr>
            <a:xfrm>
              <a:off x="3464789" y="464555"/>
              <a:ext cx="7215301" cy="290958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40" name="그래픽 39" descr="올린 손 윤곽선">
              <a:extLst>
                <a:ext uri="{FF2B5EF4-FFF2-40B4-BE49-F238E27FC236}">
                  <a16:creationId xmlns:a16="http://schemas.microsoft.com/office/drawing/2014/main" id="{09066FFE-A337-3ACE-1C72-B9A755FF7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9287" y="2036517"/>
              <a:ext cx="963578" cy="956118"/>
            </a:xfrm>
            <a:prstGeom prst="rect">
              <a:avLst/>
            </a:prstGeom>
          </p:spPr>
        </p:pic>
        <p:pic>
          <p:nvPicPr>
            <p:cNvPr id="41" name="Picture 6">
              <a:extLst>
                <a:ext uri="{FF2B5EF4-FFF2-40B4-BE49-F238E27FC236}">
                  <a16:creationId xmlns:a16="http://schemas.microsoft.com/office/drawing/2014/main" id="{D9F6FF94-942A-FC86-3DB6-A41C8768C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4210" y="1273223"/>
              <a:ext cx="726333" cy="887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Mediapipe (1) - Mediapipe 이해 및 Object detection 예제 — da2so">
              <a:extLst>
                <a:ext uri="{FF2B5EF4-FFF2-40B4-BE49-F238E27FC236}">
                  <a16:creationId xmlns:a16="http://schemas.microsoft.com/office/drawing/2014/main" id="{0681DD8E-A950-2927-5BE9-8E036AC2C2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8305" y="1115303"/>
              <a:ext cx="1256283" cy="1246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EA5A855-1A4B-52B6-7EA4-454C83E1DCF8}"/>
                </a:ext>
              </a:extLst>
            </p:cNvPr>
            <p:cNvSpPr/>
            <p:nvPr/>
          </p:nvSpPr>
          <p:spPr>
            <a:xfrm>
              <a:off x="4078300" y="259177"/>
              <a:ext cx="1102618" cy="3905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tx1"/>
                  </a:solidFill>
                </a:rPr>
                <a:t>Local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44" name="Picture 10" descr="웹캠 - 무료 과학 기술개 아이콘">
              <a:extLst>
                <a:ext uri="{FF2B5EF4-FFF2-40B4-BE49-F238E27FC236}">
                  <a16:creationId xmlns:a16="http://schemas.microsoft.com/office/drawing/2014/main" id="{355CA6D7-8069-7786-6226-E4A24A03B1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603" y="2158708"/>
              <a:ext cx="718371" cy="71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031F644D-BC3D-C428-49A9-DF56CF81282E}"/>
                </a:ext>
              </a:extLst>
            </p:cNvPr>
            <p:cNvCxnSpPr>
              <a:cxnSpLocks/>
            </p:cNvCxnSpPr>
            <p:nvPr/>
          </p:nvCxnSpPr>
          <p:spPr>
            <a:xfrm>
              <a:off x="4565596" y="1738582"/>
              <a:ext cx="10528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6" name="Picture 14" descr="Tensorflow 로고 - 소셜 미디어 및 로고 아이콘">
              <a:extLst>
                <a:ext uri="{FF2B5EF4-FFF2-40B4-BE49-F238E27FC236}">
                  <a16:creationId xmlns:a16="http://schemas.microsoft.com/office/drawing/2014/main" id="{79182375-1DCC-FD05-747F-1E05013368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170" y="5171432"/>
              <a:ext cx="1423630" cy="70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7B340AE-0479-1FBE-A1AE-3E5EA440A7CB}"/>
                </a:ext>
              </a:extLst>
            </p:cNvPr>
            <p:cNvSpPr/>
            <p:nvPr/>
          </p:nvSpPr>
          <p:spPr>
            <a:xfrm>
              <a:off x="8054579" y="4805625"/>
              <a:ext cx="934573" cy="3905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LSTM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FF685890-884C-E1E5-AF42-6064204A5A85}"/>
                </a:ext>
              </a:extLst>
            </p:cNvPr>
            <p:cNvSpPr/>
            <p:nvPr/>
          </p:nvSpPr>
          <p:spPr>
            <a:xfrm>
              <a:off x="7685885" y="4296442"/>
              <a:ext cx="2956354" cy="176934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4CF0B847-F495-8282-E097-B825F227DC7C}"/>
                </a:ext>
              </a:extLst>
            </p:cNvPr>
            <p:cNvSpPr/>
            <p:nvPr/>
          </p:nvSpPr>
          <p:spPr>
            <a:xfrm>
              <a:off x="8989152" y="4009355"/>
              <a:ext cx="1539471" cy="6642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0F53226-0E15-673F-EAB3-98A8EF5B4F1A}"/>
                </a:ext>
              </a:extLst>
            </p:cNvPr>
            <p:cNvSpPr txBox="1"/>
            <p:nvPr/>
          </p:nvSpPr>
          <p:spPr>
            <a:xfrm>
              <a:off x="4496275" y="1320999"/>
              <a:ext cx="125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/>
                <a:t>np.array</a:t>
              </a:r>
              <a:endParaRPr lang="ko-KR" altLang="en-US" sz="14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F99D674-B24B-BC72-C9B3-897245022A04}"/>
                </a:ext>
              </a:extLst>
            </p:cNvPr>
            <p:cNvSpPr txBox="1"/>
            <p:nvPr/>
          </p:nvSpPr>
          <p:spPr>
            <a:xfrm>
              <a:off x="5092015" y="908378"/>
              <a:ext cx="2806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Extract Landmark data</a:t>
              </a:r>
              <a:endParaRPr lang="ko-KR" altLang="en-US" sz="1400" b="1" dirty="0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2DB2553-EAF4-A3A6-F51B-F91D4AACEFD3}"/>
                </a:ext>
              </a:extLst>
            </p:cNvPr>
            <p:cNvGrpSpPr/>
            <p:nvPr/>
          </p:nvGrpSpPr>
          <p:grpSpPr>
            <a:xfrm>
              <a:off x="8402047" y="1377844"/>
              <a:ext cx="1977813" cy="658673"/>
              <a:chOff x="7165642" y="2531056"/>
              <a:chExt cx="1876872" cy="629933"/>
            </a:xfrm>
          </p:grpSpPr>
          <p:pic>
            <p:nvPicPr>
              <p:cNvPr id="69" name="Picture 30" descr="Numpy">
                <a:extLst>
                  <a:ext uri="{FF2B5EF4-FFF2-40B4-BE49-F238E27FC236}">
                    <a16:creationId xmlns:a16="http://schemas.microsoft.com/office/drawing/2014/main" id="{251F11D2-95BA-C1FC-EEDE-5F89899862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5292" y="2549056"/>
                <a:ext cx="598545" cy="598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32">
                <a:extLst>
                  <a:ext uri="{FF2B5EF4-FFF2-40B4-BE49-F238E27FC236}">
                    <a16:creationId xmlns:a16="http://schemas.microsoft.com/office/drawing/2014/main" id="{1E2207B2-ACCE-D304-0DD8-B659A73C6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00267" y="2655799"/>
                <a:ext cx="911156" cy="368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FC078338-5DFE-EF37-4286-184327A4BB90}"/>
                  </a:ext>
                </a:extLst>
              </p:cNvPr>
              <p:cNvSpPr/>
              <p:nvPr/>
            </p:nvSpPr>
            <p:spPr>
              <a:xfrm>
                <a:off x="7165642" y="2531056"/>
                <a:ext cx="1876872" cy="62993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0BD71B-AD2C-350D-A69F-4FF303F71367}"/>
                </a:ext>
              </a:extLst>
            </p:cNvPr>
            <p:cNvSpPr txBox="1"/>
            <p:nvPr/>
          </p:nvSpPr>
          <p:spPr>
            <a:xfrm>
              <a:off x="8683085" y="928378"/>
              <a:ext cx="1578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Preprocess</a:t>
              </a:r>
              <a:endParaRPr lang="ko-KR" altLang="en-US" sz="1400" b="1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6DE37AAC-3182-C364-897A-E6434A425CBE}"/>
                </a:ext>
              </a:extLst>
            </p:cNvPr>
            <p:cNvCxnSpPr>
              <a:cxnSpLocks/>
            </p:cNvCxnSpPr>
            <p:nvPr/>
          </p:nvCxnSpPr>
          <p:spPr>
            <a:xfrm>
              <a:off x="5261468" y="3059248"/>
              <a:ext cx="0" cy="13463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5" name="Picture 34">
              <a:extLst>
                <a:ext uri="{FF2B5EF4-FFF2-40B4-BE49-F238E27FC236}">
                  <a16:creationId xmlns:a16="http://schemas.microsoft.com/office/drawing/2014/main" id="{4BA644AF-EBAA-5723-0C5E-7289B90638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5712" y="2581561"/>
              <a:ext cx="604661" cy="535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8">
              <a:extLst>
                <a:ext uri="{FF2B5EF4-FFF2-40B4-BE49-F238E27FC236}">
                  <a16:creationId xmlns:a16="http://schemas.microsoft.com/office/drawing/2014/main" id="{38ED352E-FD28-D357-F7F4-56D8D94CAF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238" y="4762754"/>
              <a:ext cx="877420" cy="592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A48A3AAA-AFBD-D60B-F8CE-579866D6E0FE}"/>
                </a:ext>
              </a:extLst>
            </p:cNvPr>
            <p:cNvSpPr/>
            <p:nvPr/>
          </p:nvSpPr>
          <p:spPr>
            <a:xfrm>
              <a:off x="3403808" y="4311695"/>
              <a:ext cx="934573" cy="3905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Robot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8809E7FE-3699-E9D6-03C5-6440D48DDB69}"/>
                </a:ext>
              </a:extLst>
            </p:cNvPr>
            <p:cNvCxnSpPr>
              <a:cxnSpLocks/>
            </p:cNvCxnSpPr>
            <p:nvPr/>
          </p:nvCxnSpPr>
          <p:spPr>
            <a:xfrm>
              <a:off x="8872737" y="2036517"/>
              <a:ext cx="0" cy="25657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E156915-0389-E53F-A4E1-F233CFAB77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4842" y="3184772"/>
              <a:ext cx="0" cy="14175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467CBE7-DAC4-0C92-8153-F66541F1C3F9}"/>
                </a:ext>
              </a:extLst>
            </p:cNvPr>
            <p:cNvSpPr txBox="1"/>
            <p:nvPr/>
          </p:nvSpPr>
          <p:spPr>
            <a:xfrm>
              <a:off x="1264492" y="2853555"/>
              <a:ext cx="2385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Captured motion </a:t>
              </a:r>
              <a:endParaRPr lang="ko-KR" altLang="en-US" sz="14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C571B5E-28FB-90F8-EB39-B768FDC7F6E1}"/>
                </a:ext>
              </a:extLst>
            </p:cNvPr>
            <p:cNvSpPr txBox="1"/>
            <p:nvPr/>
          </p:nvSpPr>
          <p:spPr>
            <a:xfrm>
              <a:off x="4272569" y="2673066"/>
              <a:ext cx="2109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Send Command</a:t>
              </a:r>
              <a:endParaRPr lang="ko-KR" altLang="en-US" sz="1400" b="1" dirty="0"/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C2688FEB-E5F4-DA2A-31E0-C7EF50972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658" y="2841850"/>
              <a:ext cx="11771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63" name="Picture 40">
              <a:extLst>
                <a:ext uri="{FF2B5EF4-FFF2-40B4-BE49-F238E27FC236}">
                  <a16:creationId xmlns:a16="http://schemas.microsoft.com/office/drawing/2014/main" id="{82CDFC25-F3E8-EFEF-56A2-70034B58BC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29" b="14914"/>
            <a:stretch/>
          </p:blipFill>
          <p:spPr bwMode="auto">
            <a:xfrm>
              <a:off x="4784597" y="322078"/>
              <a:ext cx="294935" cy="296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1F22E2F8-9D52-5C34-DA09-EE438028417C}"/>
                </a:ext>
              </a:extLst>
            </p:cNvPr>
            <p:cNvCxnSpPr>
              <a:cxnSpLocks/>
            </p:cNvCxnSpPr>
            <p:nvPr/>
          </p:nvCxnSpPr>
          <p:spPr>
            <a:xfrm>
              <a:off x="7151593" y="1752673"/>
              <a:ext cx="10528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AED73B3-4513-2A9D-2926-D74ECA612AE6}"/>
                </a:ext>
              </a:extLst>
            </p:cNvPr>
            <p:cNvSpPr txBox="1"/>
            <p:nvPr/>
          </p:nvSpPr>
          <p:spPr>
            <a:xfrm>
              <a:off x="7082272" y="1335090"/>
              <a:ext cx="125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/>
                <a:t>np.array</a:t>
              </a:r>
              <a:endParaRPr lang="ko-KR" altLang="en-US" sz="1400" b="1" dirty="0"/>
            </a:p>
          </p:txBody>
        </p:sp>
        <p:pic>
          <p:nvPicPr>
            <p:cNvPr id="66" name="Picture 4" descr="Brand assets - Hugging Face">
              <a:extLst>
                <a:ext uri="{FF2B5EF4-FFF2-40B4-BE49-F238E27FC236}">
                  <a16:creationId xmlns:a16="http://schemas.microsoft.com/office/drawing/2014/main" id="{00D10D55-028A-DDA2-C7EB-33481C46CD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8516" y="4146046"/>
              <a:ext cx="1470107" cy="390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3BABCE6E-CE23-E0C9-2B0F-6274FF17C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6298" t="4814" r="16843"/>
            <a:stretch/>
          </p:blipFill>
          <p:spPr>
            <a:xfrm>
              <a:off x="4320086" y="4737601"/>
              <a:ext cx="1116242" cy="1852377"/>
            </a:xfrm>
            <a:prstGeom prst="rect">
              <a:avLst/>
            </a:prstGeom>
          </p:spPr>
        </p:pic>
        <p:pic>
          <p:nvPicPr>
            <p:cNvPr id="68" name="Picture 24" descr="블루투스 로고 - 소셜 미디어 및 로고 아이콘">
              <a:extLst>
                <a:ext uri="{FF2B5EF4-FFF2-40B4-BE49-F238E27FC236}">
                  <a16:creationId xmlns:a16="http://schemas.microsoft.com/office/drawing/2014/main" id="{31091740-681D-3D65-C2EF-7589308A8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3000" y="3577598"/>
              <a:ext cx="565229" cy="560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4B1EE7E-61E2-F740-66F0-EEAF54484F49}"/>
              </a:ext>
            </a:extLst>
          </p:cNvPr>
          <p:cNvSpPr txBox="1"/>
          <p:nvPr/>
        </p:nvSpPr>
        <p:spPr>
          <a:xfrm>
            <a:off x="10242848" y="930095"/>
            <a:ext cx="1339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2</a:t>
            </a:r>
            <a:r>
              <a:rPr lang="ko-KR" altLang="en-US" sz="2000" dirty="0"/>
              <a:t>차 계획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B817165-76AD-8EAB-05EC-5034E46F5336}"/>
              </a:ext>
            </a:extLst>
          </p:cNvPr>
          <p:cNvSpPr txBox="1"/>
          <p:nvPr/>
        </p:nvSpPr>
        <p:spPr>
          <a:xfrm>
            <a:off x="897524" y="5117161"/>
            <a:ext cx="30389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Google </a:t>
            </a:r>
            <a:r>
              <a:rPr lang="en-US" altLang="ko-KR" sz="2000" dirty="0" err="1"/>
              <a:t>AutoML</a:t>
            </a:r>
            <a:r>
              <a:rPr lang="en-US" altLang="ko-KR" sz="2000" dirty="0"/>
              <a:t> </a:t>
            </a:r>
            <a:r>
              <a:rPr lang="ko-KR" altLang="en-US" sz="2000" dirty="0"/>
              <a:t>토큰 문제 및 권한 문제</a:t>
            </a:r>
            <a:endParaRPr lang="en-US" altLang="ko-KR" sz="2000" dirty="0"/>
          </a:p>
          <a:p>
            <a:r>
              <a:rPr lang="ko-KR" altLang="en-US" sz="2000" dirty="0"/>
              <a:t>→ 비교적 쉬운 </a:t>
            </a:r>
            <a:r>
              <a:rPr lang="en-US" altLang="ko-KR" sz="2000" dirty="0"/>
              <a:t>Hugging Face</a:t>
            </a:r>
            <a:r>
              <a:rPr lang="ko-KR" altLang="en-US" sz="2000" dirty="0"/>
              <a:t>를 이용한 모델 서빙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659062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C0A24-05CB-7574-448F-99B895DAE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FA4F2-78A5-74FD-80E2-3D429C47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B1AF55A-D57C-D15A-A6BA-E0A595E51D56}"/>
              </a:ext>
            </a:extLst>
          </p:cNvPr>
          <p:cNvSpPr/>
          <p:nvPr/>
        </p:nvSpPr>
        <p:spPr>
          <a:xfrm>
            <a:off x="5199106" y="1698078"/>
            <a:ext cx="5971937" cy="240819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40" name="그래픽 39" descr="올린 손 윤곽선">
            <a:extLst>
              <a:ext uri="{FF2B5EF4-FFF2-40B4-BE49-F238E27FC236}">
                <a16:creationId xmlns:a16="http://schemas.microsoft.com/office/drawing/2014/main" id="{F2C90E33-8F61-73BC-25BA-53E9E7ED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6483" y="2999154"/>
            <a:ext cx="797531" cy="791357"/>
          </a:xfrm>
          <a:prstGeom prst="rect">
            <a:avLst/>
          </a:prstGeom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608C2650-6621-0C2B-8D87-47C1F50B6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948" y="2367393"/>
            <a:ext cx="601169" cy="73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Mediapipe (1) - Mediapipe 이해 및 Object detection 예제 — da2so">
            <a:extLst>
              <a:ext uri="{FF2B5EF4-FFF2-40B4-BE49-F238E27FC236}">
                <a16:creationId xmlns:a16="http://schemas.microsoft.com/office/drawing/2014/main" id="{A9FB6DC1-1218-C7DE-58C2-061C5ABE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610" y="2236687"/>
            <a:ext cx="1039796" cy="10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29A6535-B5CC-4D77-E55D-7CFA21FCF4E0}"/>
              </a:ext>
            </a:extLst>
          </p:cNvPr>
          <p:cNvSpPr/>
          <p:nvPr/>
        </p:nvSpPr>
        <p:spPr>
          <a:xfrm>
            <a:off x="5706895" y="1528091"/>
            <a:ext cx="912611" cy="3232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Local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44" name="Picture 10" descr="웹캠 - 무료 과학 기술개 아이콘">
            <a:extLst>
              <a:ext uri="{FF2B5EF4-FFF2-40B4-BE49-F238E27FC236}">
                <a16:creationId xmlns:a16="http://schemas.microsoft.com/office/drawing/2014/main" id="{7A3DC4BA-A11A-9912-927C-1CCEAA3BD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816" y="3100289"/>
            <a:ext cx="594579" cy="58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A1B42AE-37CA-602A-222B-470047658F1C}"/>
              </a:ext>
            </a:extLst>
          </p:cNvPr>
          <p:cNvCxnSpPr>
            <a:cxnSpLocks/>
          </p:cNvCxnSpPr>
          <p:nvPr/>
        </p:nvCxnSpPr>
        <p:spPr>
          <a:xfrm>
            <a:off x="6110218" y="2752560"/>
            <a:ext cx="8714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AD37440-32FD-4466-7601-AF3E0F4210B8}"/>
              </a:ext>
            </a:extLst>
          </p:cNvPr>
          <p:cNvSpPr/>
          <p:nvPr/>
        </p:nvSpPr>
        <p:spPr>
          <a:xfrm>
            <a:off x="9384731" y="3644424"/>
            <a:ext cx="773524" cy="3232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LSTM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40592D-7852-3C6D-0DC0-AFF0E67AB929}"/>
              </a:ext>
            </a:extLst>
          </p:cNvPr>
          <p:cNvSpPr txBox="1"/>
          <p:nvPr/>
        </p:nvSpPr>
        <p:spPr>
          <a:xfrm>
            <a:off x="6052843" y="2406936"/>
            <a:ext cx="1042656" cy="254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np.array</a:t>
            </a:r>
            <a:endParaRPr lang="ko-KR" altLang="en-US" sz="1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820AF0-E5AB-5645-DD82-0E978722467C}"/>
              </a:ext>
            </a:extLst>
          </p:cNvPr>
          <p:cNvSpPr txBox="1"/>
          <p:nvPr/>
        </p:nvSpPr>
        <p:spPr>
          <a:xfrm>
            <a:off x="6545923" y="2065420"/>
            <a:ext cx="2322560" cy="254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Extract Landmark data</a:t>
            </a:r>
            <a:endParaRPr lang="ko-KR" altLang="en-US" sz="1400" b="1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70A00BA-9ACE-9679-2A0B-F125182447CD}"/>
              </a:ext>
            </a:extLst>
          </p:cNvPr>
          <p:cNvGrpSpPr/>
          <p:nvPr/>
        </p:nvGrpSpPr>
        <p:grpSpPr>
          <a:xfrm>
            <a:off x="9285560" y="2453986"/>
            <a:ext cx="1636990" cy="545168"/>
            <a:chOff x="7165642" y="2531056"/>
            <a:chExt cx="1876872" cy="629933"/>
          </a:xfrm>
        </p:grpSpPr>
        <p:pic>
          <p:nvPicPr>
            <p:cNvPr id="69" name="Picture 30" descr="Numpy">
              <a:extLst>
                <a:ext uri="{FF2B5EF4-FFF2-40B4-BE49-F238E27FC236}">
                  <a16:creationId xmlns:a16="http://schemas.microsoft.com/office/drawing/2014/main" id="{2B87DE90-8FC0-257F-5924-348BCACCD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5292" y="2549056"/>
              <a:ext cx="598545" cy="598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32">
              <a:extLst>
                <a:ext uri="{FF2B5EF4-FFF2-40B4-BE49-F238E27FC236}">
                  <a16:creationId xmlns:a16="http://schemas.microsoft.com/office/drawing/2014/main" id="{976C175F-B860-A99E-9D6B-BF90BC66E6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0267" y="2655799"/>
              <a:ext cx="911156" cy="368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9D9C1F9E-506E-13C8-38F4-17922A985FC9}"/>
                </a:ext>
              </a:extLst>
            </p:cNvPr>
            <p:cNvSpPr/>
            <p:nvPr/>
          </p:nvSpPr>
          <p:spPr>
            <a:xfrm>
              <a:off x="7165642" y="2531056"/>
              <a:ext cx="1876872" cy="62993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6E5AD40-72F7-B8BD-0435-202AC4D8E317}"/>
              </a:ext>
            </a:extLst>
          </p:cNvPr>
          <p:cNvSpPr txBox="1"/>
          <p:nvPr/>
        </p:nvSpPr>
        <p:spPr>
          <a:xfrm>
            <a:off x="9518168" y="2081973"/>
            <a:ext cx="1306835" cy="254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Preprocess</a:t>
            </a:r>
            <a:endParaRPr lang="ko-KR" altLang="en-US" sz="1400" b="1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1ABC062-832D-27CE-43A8-63DC727AA1C5}"/>
              </a:ext>
            </a:extLst>
          </p:cNvPr>
          <p:cNvCxnSpPr>
            <a:cxnSpLocks/>
          </p:cNvCxnSpPr>
          <p:nvPr/>
        </p:nvCxnSpPr>
        <p:spPr>
          <a:xfrm>
            <a:off x="6686175" y="3845645"/>
            <a:ext cx="0" cy="11143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6" name="Picture 18">
            <a:extLst>
              <a:ext uri="{FF2B5EF4-FFF2-40B4-BE49-F238E27FC236}">
                <a16:creationId xmlns:a16="http://schemas.microsoft.com/office/drawing/2014/main" id="{8559D223-1CCE-28CD-04BB-E41ABCDA9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497" y="5255597"/>
            <a:ext cx="726220" cy="49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A421F14-A3D6-2503-8BE9-07F1BE56A57C}"/>
              </a:ext>
            </a:extLst>
          </p:cNvPr>
          <p:cNvSpPr/>
          <p:nvPr/>
        </p:nvSpPr>
        <p:spPr>
          <a:xfrm>
            <a:off x="5148633" y="4882266"/>
            <a:ext cx="773524" cy="3232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Robot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508514B-FBF5-7167-7DCE-A138AB875B20}"/>
              </a:ext>
            </a:extLst>
          </p:cNvPr>
          <p:cNvCxnSpPr>
            <a:cxnSpLocks/>
          </p:cNvCxnSpPr>
          <p:nvPr/>
        </p:nvCxnSpPr>
        <p:spPr>
          <a:xfrm>
            <a:off x="9675139" y="2999154"/>
            <a:ext cx="0" cy="645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AC4791-6F2A-82FD-39F5-34E824FDEC19}"/>
              </a:ext>
            </a:extLst>
          </p:cNvPr>
          <p:cNvSpPr txBox="1"/>
          <p:nvPr/>
        </p:nvSpPr>
        <p:spPr>
          <a:xfrm>
            <a:off x="3377971" y="3675397"/>
            <a:ext cx="1974411" cy="254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Captured motion </a:t>
            </a:r>
            <a:endParaRPr lang="ko-KR" altLang="en-US" sz="1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FBFC1C-5448-1350-8776-F5D9238F8EC6}"/>
              </a:ext>
            </a:extLst>
          </p:cNvPr>
          <p:cNvSpPr txBox="1"/>
          <p:nvPr/>
        </p:nvSpPr>
        <p:spPr>
          <a:xfrm>
            <a:off x="6839451" y="3686602"/>
            <a:ext cx="1745757" cy="254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Send Command</a:t>
            </a:r>
            <a:endParaRPr lang="ko-KR" altLang="en-US" sz="14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91810BA-F871-18DD-6B7C-289F02A2EC83}"/>
              </a:ext>
            </a:extLst>
          </p:cNvPr>
          <p:cNvCxnSpPr>
            <a:cxnSpLocks/>
          </p:cNvCxnSpPr>
          <p:nvPr/>
        </p:nvCxnSpPr>
        <p:spPr>
          <a:xfrm flipH="1">
            <a:off x="8261591" y="3845645"/>
            <a:ext cx="9742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3" name="Picture 40">
            <a:extLst>
              <a:ext uri="{FF2B5EF4-FFF2-40B4-BE49-F238E27FC236}">
                <a16:creationId xmlns:a16="http://schemas.microsoft.com/office/drawing/2014/main" id="{19C97E66-F3EB-7661-B1A7-72DD47A44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9" b="14914"/>
          <a:stretch/>
        </p:blipFill>
        <p:spPr bwMode="auto">
          <a:xfrm>
            <a:off x="6291480" y="1580153"/>
            <a:ext cx="244111" cy="24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DEE35E9-13CC-F4E2-3ABA-91D158AB8692}"/>
              </a:ext>
            </a:extLst>
          </p:cNvPr>
          <p:cNvCxnSpPr>
            <a:cxnSpLocks/>
          </p:cNvCxnSpPr>
          <p:nvPr/>
        </p:nvCxnSpPr>
        <p:spPr>
          <a:xfrm>
            <a:off x="8250588" y="2764223"/>
            <a:ext cx="8714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CBAD8F3-1CB6-003F-090E-7AED05D383B8}"/>
              </a:ext>
            </a:extLst>
          </p:cNvPr>
          <p:cNvSpPr txBox="1"/>
          <p:nvPr/>
        </p:nvSpPr>
        <p:spPr>
          <a:xfrm>
            <a:off x="8193213" y="2418599"/>
            <a:ext cx="1042656" cy="254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np.array</a:t>
            </a:r>
            <a:endParaRPr lang="ko-KR" altLang="en-US" sz="1400" b="1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B053D6DB-AD68-AB50-490B-260AF6B7D37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298" t="4814" r="16843"/>
          <a:stretch/>
        </p:blipFill>
        <p:spPr>
          <a:xfrm>
            <a:off x="5907015" y="5234779"/>
            <a:ext cx="923888" cy="1533169"/>
          </a:xfrm>
          <a:prstGeom prst="rect">
            <a:avLst/>
          </a:prstGeom>
        </p:spPr>
      </p:pic>
      <p:pic>
        <p:nvPicPr>
          <p:cNvPr id="68" name="Picture 24" descr="블루투스 로고 - 소셜 미디어 및 로고 아이콘">
            <a:extLst>
              <a:ext uri="{FF2B5EF4-FFF2-40B4-BE49-F238E27FC236}">
                <a16:creationId xmlns:a16="http://schemas.microsoft.com/office/drawing/2014/main" id="{A1FAF7B5-2205-0985-0537-D226B858A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934" y="4274671"/>
            <a:ext cx="467827" cy="46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F5FD29-1513-AF6E-A957-29FD6FE7ABAD}"/>
              </a:ext>
            </a:extLst>
          </p:cNvPr>
          <p:cNvSpPr txBox="1"/>
          <p:nvPr/>
        </p:nvSpPr>
        <p:spPr>
          <a:xfrm>
            <a:off x="897523" y="5117161"/>
            <a:ext cx="33113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처리 속도 등 고려</a:t>
            </a:r>
            <a:endParaRPr lang="en-US" altLang="ko-KR" sz="2000" dirty="0"/>
          </a:p>
          <a:p>
            <a:r>
              <a:rPr lang="ko-KR" altLang="en-US" sz="2000" dirty="0"/>
              <a:t>→ 서버에 모델 서빙 </a:t>
            </a:r>
            <a:r>
              <a:rPr lang="en-US" altLang="ko-KR" sz="2000" dirty="0"/>
              <a:t>X</a:t>
            </a:r>
          </a:p>
          <a:p>
            <a:r>
              <a:rPr lang="ko-KR" altLang="en-US" sz="2000" dirty="0"/>
              <a:t>→ </a:t>
            </a:r>
            <a:r>
              <a:rPr lang="en-US" altLang="ko-KR" sz="2000" dirty="0" err="1"/>
              <a:t>Pyserial</a:t>
            </a:r>
            <a:r>
              <a:rPr lang="ko-KR" altLang="en-US" sz="2000" dirty="0"/>
              <a:t>로 바로 </a:t>
            </a:r>
            <a:r>
              <a:rPr lang="en-US" altLang="ko-KR" sz="2000" dirty="0"/>
              <a:t>HW </a:t>
            </a:r>
            <a:r>
              <a:rPr lang="ko-KR" altLang="en-US" sz="2000" dirty="0"/>
              <a:t>통신 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3A681-2BD6-D538-3053-4585FA5DFE05}"/>
              </a:ext>
            </a:extLst>
          </p:cNvPr>
          <p:cNvSpPr txBox="1"/>
          <p:nvPr/>
        </p:nvSpPr>
        <p:spPr>
          <a:xfrm>
            <a:off x="10242848" y="930095"/>
            <a:ext cx="1339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3</a:t>
            </a:r>
            <a:r>
              <a:rPr lang="ko-KR" altLang="en-US" sz="2000" dirty="0"/>
              <a:t>차 계획</a:t>
            </a:r>
          </a:p>
        </p:txBody>
      </p:sp>
      <p:pic>
        <p:nvPicPr>
          <p:cNvPr id="1026" name="Picture 2" descr="Arduino+Python=PySerial | Built By Ben">
            <a:extLst>
              <a:ext uri="{FF2B5EF4-FFF2-40B4-BE49-F238E27FC236}">
                <a16:creationId xmlns:a16="http://schemas.microsoft.com/office/drawing/2014/main" id="{5169820C-BE67-E9CC-4864-C9CC4644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465" y="4207366"/>
            <a:ext cx="1474073" cy="80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62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7A2B5-9A5A-E6AC-0D59-E521C921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Collect Data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6DA779E-DE27-3583-D80B-68CC228DB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790970"/>
              </p:ext>
            </p:extLst>
          </p:nvPr>
        </p:nvGraphicFramePr>
        <p:xfrm>
          <a:off x="626644" y="2065443"/>
          <a:ext cx="10726644" cy="3435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774">
                  <a:extLst>
                    <a:ext uri="{9D8B030D-6E8A-4147-A177-3AD203B41FA5}">
                      <a16:colId xmlns:a16="http://schemas.microsoft.com/office/drawing/2014/main" val="3898409341"/>
                    </a:ext>
                  </a:extLst>
                </a:gridCol>
                <a:gridCol w="1787774">
                  <a:extLst>
                    <a:ext uri="{9D8B030D-6E8A-4147-A177-3AD203B41FA5}">
                      <a16:colId xmlns:a16="http://schemas.microsoft.com/office/drawing/2014/main" val="1310945943"/>
                    </a:ext>
                  </a:extLst>
                </a:gridCol>
                <a:gridCol w="1787774">
                  <a:extLst>
                    <a:ext uri="{9D8B030D-6E8A-4147-A177-3AD203B41FA5}">
                      <a16:colId xmlns:a16="http://schemas.microsoft.com/office/drawing/2014/main" val="4156901542"/>
                    </a:ext>
                  </a:extLst>
                </a:gridCol>
                <a:gridCol w="1787774">
                  <a:extLst>
                    <a:ext uri="{9D8B030D-6E8A-4147-A177-3AD203B41FA5}">
                      <a16:colId xmlns:a16="http://schemas.microsoft.com/office/drawing/2014/main" val="4233073693"/>
                    </a:ext>
                  </a:extLst>
                </a:gridCol>
                <a:gridCol w="1787774">
                  <a:extLst>
                    <a:ext uri="{9D8B030D-6E8A-4147-A177-3AD203B41FA5}">
                      <a16:colId xmlns:a16="http://schemas.microsoft.com/office/drawing/2014/main" val="1879779501"/>
                    </a:ext>
                  </a:extLst>
                </a:gridCol>
                <a:gridCol w="1787774">
                  <a:extLst>
                    <a:ext uri="{9D8B030D-6E8A-4147-A177-3AD203B41FA5}">
                      <a16:colId xmlns:a16="http://schemas.microsoft.com/office/drawing/2014/main" val="1917269638"/>
                    </a:ext>
                  </a:extLst>
                </a:gridCol>
              </a:tblGrid>
              <a:tr h="497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UJOOJJOO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DORA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RH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LH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YareYare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Na_ANA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267161"/>
                  </a:ext>
                </a:extLst>
              </a:tr>
              <a:tr h="14693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868092"/>
                  </a:ext>
                </a:extLst>
              </a:tr>
              <a:tr h="7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손 까딱까딱</a:t>
                      </a:r>
                      <a:endParaRPr lang="en-US" altLang="ko-KR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엄지 흔들기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오른손 흔들기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왼손 흔들기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네 손가락 </a:t>
                      </a:r>
                      <a:b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</a:b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까딱까딱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손하트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흔들기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073708"/>
                  </a:ext>
                </a:extLst>
              </a:tr>
              <a:tr h="7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직진</a:t>
                      </a:r>
                      <a:endParaRPr lang="en-US" altLang="ko-KR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제자리 회전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왼손 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오른손 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고개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팔 </a:t>
                      </a:r>
                      <a:b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</a:b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45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도로 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905022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022274A4-9DDC-03E1-1A0D-61126E4486EC}"/>
              </a:ext>
            </a:extLst>
          </p:cNvPr>
          <p:cNvGrpSpPr/>
          <p:nvPr/>
        </p:nvGrpSpPr>
        <p:grpSpPr>
          <a:xfrm>
            <a:off x="645055" y="2269469"/>
            <a:ext cx="10481170" cy="1928928"/>
            <a:chOff x="645055" y="2269469"/>
            <a:chExt cx="10481170" cy="1928928"/>
          </a:xfrm>
        </p:grpSpPr>
        <p:pic>
          <p:nvPicPr>
            <p:cNvPr id="6" name="Picture 2" descr="손가락만 까딱까딱? – Spicy Steak">
              <a:extLst>
                <a:ext uri="{FF2B5EF4-FFF2-40B4-BE49-F238E27FC236}">
                  <a16:creationId xmlns:a16="http://schemas.microsoft.com/office/drawing/2014/main" id="{4F732BB3-D8E3-D1A8-E81A-365146137E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rgbClr val="0F9ED5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723" b="67922" l="8140" r="732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23" r="18596" b="25678"/>
            <a:stretch/>
          </p:blipFill>
          <p:spPr bwMode="auto">
            <a:xfrm>
              <a:off x="645055" y="2369597"/>
              <a:ext cx="1744577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인사 안녕하세요 PNG 이미지 | PNGWing">
              <a:extLst>
                <a:ext uri="{FF2B5EF4-FFF2-40B4-BE49-F238E27FC236}">
                  <a16:creationId xmlns:a16="http://schemas.microsoft.com/office/drawing/2014/main" id="{20A6C039-3120-DC5F-B833-282ACF39F7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3946" y="2295205"/>
              <a:ext cx="2854788" cy="1903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인사 안녕하세요 PNG 이미지 | PNGWing">
              <a:extLst>
                <a:ext uri="{FF2B5EF4-FFF2-40B4-BE49-F238E27FC236}">
                  <a16:creationId xmlns:a16="http://schemas.microsoft.com/office/drawing/2014/main" id="{1C514DCC-CBC6-C1C2-D8D4-905211AD6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368521" y="2293671"/>
              <a:ext cx="2854788" cy="1903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Hand Gesture Come Photos and Images | Shutterstock">
              <a:extLst>
                <a:ext uri="{FF2B5EF4-FFF2-40B4-BE49-F238E27FC236}">
                  <a16:creationId xmlns:a16="http://schemas.microsoft.com/office/drawing/2014/main" id="{5D028F3D-787E-F469-E08B-CA9A83C9BD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29" b="82857" l="41282" r="99487">
                          <a14:foregroundMark x1="78718" y1="53214" x2="94103" y2="44643"/>
                          <a14:foregroundMark x1="94103" y1="44643" x2="99487" y2="36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50" b="7833"/>
            <a:stretch/>
          </p:blipFill>
          <p:spPr bwMode="auto">
            <a:xfrm>
              <a:off x="7566814" y="2269469"/>
              <a:ext cx="1894738" cy="1927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Index finger pose Photos, Images for Download Free - photoAC">
              <a:extLst>
                <a:ext uri="{FF2B5EF4-FFF2-40B4-BE49-F238E27FC236}">
                  <a16:creationId xmlns:a16="http://schemas.microsoft.com/office/drawing/2014/main" id="{7B17417A-8C70-C870-F676-6918237871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5749" b="78576" l="10000" r="90000">
                          <a14:foregroundMark x1="54941" y1="23235" x2="59684" y2="220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95" b="13570"/>
            <a:stretch/>
          </p:blipFill>
          <p:spPr bwMode="auto">
            <a:xfrm>
              <a:off x="9749596" y="2670297"/>
              <a:ext cx="1376629" cy="1452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CD86718-765E-1095-5695-12EBFF174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4259" b="76852" l="28889" r="61204">
                          <a14:foregroundMark x1="47130" y1="54907" x2="55185" y2="55370"/>
                          <a14:foregroundMark x1="55185" y1="55370" x2="56944" y2="56019"/>
                          <a14:foregroundMark x1="43148" y1="56019" x2="44952" y2="48802"/>
                          <a14:foregroundMark x1="57117" y1="46725" x2="60741" y2="50556"/>
                          <a14:foregroundMark x1="60741" y1="50556" x2="59722" y2="60648"/>
                          <a14:foregroundMark x1="59722" y1="60648" x2="61204" y2="52222"/>
                          <a14:foregroundMark x1="61204" y1="52222" x2="52315" y2="49444"/>
                          <a14:foregroundMark x1="52315" y1="49444" x2="45926" y2="54444"/>
                          <a14:foregroundMark x1="45926" y1="54444" x2="42685" y2="53889"/>
                          <a14:foregroundMark x1="46574" y1="48056" x2="53519" y2="46759"/>
                          <a14:foregroundMark x1="53519" y1="46759" x2="46481" y2="48056"/>
                          <a14:backgroundMark x1="31852" y1="64630" x2="31204" y2="64537"/>
                          <a14:backgroundMark x1="32500" y1="60833" x2="35185" y2="63148"/>
                          <a14:backgroundMark x1="42685" y1="49259" x2="41944" y2="48981"/>
                          <a14:backgroundMark x1="47159" y1="45760" x2="48333" y2="44907"/>
                          <a14:backgroundMark x1="41574" y1="49815" x2="45628" y2="46871"/>
                          <a14:backgroundMark x1="48333" y1="44907" x2="56019" y2="43796"/>
                          <a14:backgroundMark x1="56019" y1="43796" x2="61389" y2="46111"/>
                          <a14:backgroundMark x1="40926" y1="51296" x2="40648" y2="50833"/>
                        </a14:backgroundRemoval>
                      </a14:imgEffect>
                    </a14:imgLayer>
                  </a14:imgProps>
                </a:ext>
              </a:extLst>
            </a:blip>
            <a:srcRect l="25362" t="43671" r="38032" b="19430"/>
            <a:stretch/>
          </p:blipFill>
          <p:spPr>
            <a:xfrm>
              <a:off x="2433820" y="2657404"/>
              <a:ext cx="1449977" cy="1461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665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B595A-95BC-AF31-51C5-8155891B5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7C5BD-F7CF-85BD-0BF7-B31AE4DED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Collect Data</a:t>
            </a:r>
            <a:endParaRPr lang="ko-KR" altLang="en-US" dirty="0"/>
          </a:p>
        </p:txBody>
      </p:sp>
      <p:pic>
        <p:nvPicPr>
          <p:cNvPr id="13" name="화면_녹화_중_2025-01-13_175732">
            <a:hlinkClick r:id="" action="ppaction://media"/>
            <a:extLst>
              <a:ext uri="{FF2B5EF4-FFF2-40B4-BE49-F238E27FC236}">
                <a16:creationId xmlns:a16="http://schemas.microsoft.com/office/drawing/2014/main" id="{FDBCFA12-89D3-6322-D744-50A5EB86E8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178604"/>
            <a:ext cx="6387274" cy="3973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D12C64-423E-8A84-6DBD-EFCB072E3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047" y="1690688"/>
            <a:ext cx="2652131" cy="1912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B57E15E-CE9B-9097-A437-4D8BCBB38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500" y="2549948"/>
            <a:ext cx="2108839" cy="23060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BCA17A-CE0D-8379-865A-237ABA44E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5574" y="4261829"/>
            <a:ext cx="2907075" cy="18109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7C70F2-3F34-1ECA-7CDA-E588048AFCED}"/>
              </a:ext>
            </a:extLst>
          </p:cNvPr>
          <p:cNvSpPr txBox="1"/>
          <p:nvPr/>
        </p:nvSpPr>
        <p:spPr>
          <a:xfrm>
            <a:off x="8788570" y="1027906"/>
            <a:ext cx="2565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000" dirty="0"/>
              <a:t>Environment Setting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7829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고딕고딕">
      <a:majorFont>
        <a:latin typeface="MS UI Gothic"/>
        <a:ea typeface="Microsoft GothicNeo"/>
        <a:cs typeface=""/>
      </a:majorFont>
      <a:minorFont>
        <a:latin typeface="MS UI Gothic"/>
        <a:ea typeface="Microsoft GothicNe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418</Words>
  <Application>Microsoft Office PowerPoint</Application>
  <PresentationFormat>와이드스크린</PresentationFormat>
  <Paragraphs>134</Paragraphs>
  <Slides>20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Microsoft GothicNeo</vt:lpstr>
      <vt:lpstr>MS UI Gothic</vt:lpstr>
      <vt:lpstr>Arial</vt:lpstr>
      <vt:lpstr>Office 테마</vt:lpstr>
      <vt:lpstr>LookatMe</vt:lpstr>
      <vt:lpstr>Contents</vt:lpstr>
      <vt:lpstr>Idea</vt:lpstr>
      <vt:lpstr>Idea</vt:lpstr>
      <vt:lpstr>Architecture</vt:lpstr>
      <vt:lpstr>Architecture</vt:lpstr>
      <vt:lpstr>Architecture</vt:lpstr>
      <vt:lpstr>Collect Data</vt:lpstr>
      <vt:lpstr>Collect Data</vt:lpstr>
      <vt:lpstr>Collect Data</vt:lpstr>
      <vt:lpstr>Collect Data</vt:lpstr>
      <vt:lpstr>Collect Data</vt:lpstr>
      <vt:lpstr>Data preprocessing</vt:lpstr>
      <vt:lpstr>Model</vt:lpstr>
      <vt:lpstr>Model</vt:lpstr>
      <vt:lpstr>Model</vt:lpstr>
      <vt:lpstr>HW</vt:lpstr>
      <vt:lpstr>HW</vt:lpstr>
      <vt:lpstr>HW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조윤정</dc:creator>
  <cp:lastModifiedBy>조윤정</cp:lastModifiedBy>
  <cp:revision>7</cp:revision>
  <dcterms:created xsi:type="dcterms:W3CDTF">2025-01-21T19:20:52Z</dcterms:created>
  <dcterms:modified xsi:type="dcterms:W3CDTF">2025-01-21T20:58:17Z</dcterms:modified>
</cp:coreProperties>
</file>